
<file path=[Content_Types].xml><?xml version="1.0" encoding="utf-8"?>
<Types xmlns="http://schemas.openxmlformats.org/package/2006/content-types">
  <Default Extension="jpeg" ContentType="image/jpeg"/>
  <Default Extension="wdp" ContentType="image/vnd.ms-photo"/>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593" r:id="rId3"/>
    <p:sldId id="446" r:id="rId4"/>
    <p:sldId id="437" r:id="rId5"/>
    <p:sldId id="475" r:id="rId6"/>
    <p:sldId id="556" r:id="rId7"/>
    <p:sldId id="479" r:id="rId8"/>
    <p:sldId id="462" r:id="rId9"/>
    <p:sldId id="480" r:id="rId10"/>
    <p:sldId id="481" r:id="rId11"/>
    <p:sldId id="557" r:id="rId12"/>
    <p:sldId id="558" r:id="rId13"/>
    <p:sldId id="559" r:id="rId14"/>
    <p:sldId id="566" r:id="rId15"/>
    <p:sldId id="565" r:id="rId16"/>
    <p:sldId id="567" r:id="rId17"/>
    <p:sldId id="568" r:id="rId18"/>
    <p:sldId id="570" r:id="rId19"/>
    <p:sldId id="560" r:id="rId20"/>
    <p:sldId id="561" r:id="rId21"/>
    <p:sldId id="562" r:id="rId22"/>
    <p:sldId id="564" r:id="rId23"/>
    <p:sldId id="577" r:id="rId24"/>
    <p:sldId id="571" r:id="rId25"/>
    <p:sldId id="572" r:id="rId26"/>
    <p:sldId id="576" r:id="rId27"/>
    <p:sldId id="573" r:id="rId28"/>
    <p:sldId id="447" r:id="rId29"/>
    <p:sldId id="628" r:id="rId30"/>
    <p:sldId id="629" r:id="rId31"/>
    <p:sldId id="630" r:id="rId32"/>
    <p:sldId id="631" r:id="rId33"/>
    <p:sldId id="592"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3D89BC"/>
    <a:srgbClr val="D37303"/>
    <a:srgbClr val="E6E6E6"/>
    <a:srgbClr val="EEEEE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853" autoAdjust="0"/>
    <p:restoredTop sz="96429" autoAdjust="0"/>
  </p:normalViewPr>
  <p:slideViewPr>
    <p:cSldViewPr snapToGrid="0" showGuides="1">
      <p:cViewPr varScale="1">
        <p:scale>
          <a:sx n="71" d="100"/>
          <a:sy n="71" d="100"/>
        </p:scale>
        <p:origin x="-558" y="-96"/>
      </p:cViewPr>
      <p:guideLst>
        <p:guide orient="horz" pos="4034"/>
        <p:guide orient="horz" pos="1473"/>
        <p:guide orient="horz" pos="854"/>
        <p:guide pos="1813"/>
        <p:guide pos="279"/>
        <p:guide pos="5528"/>
        <p:guide pos="1247"/>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showGuides="1">
      <p:cViewPr varScale="1">
        <p:scale>
          <a:sx n="86" d="100"/>
          <a:sy n="86" d="100"/>
        </p:scale>
        <p:origin x="-3846" y="-90"/>
      </p:cViewPr>
      <p:guideLst>
        <p:guide orient="horz" pos="2894"/>
        <p:guide pos="214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DE7DF6-C895-4E53-B71A-F20B4CC8237B}"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44FD6-F94A-461E-99AC-D29D4ACC8083}"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422EFC78-32FE-4758-B504-92B4D0B9F0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C1B800-BCBD-4262-B579-5F77D9EE25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95A926-9446-4F62-9ECE-08A9B18F975E}"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CDE336F-82DC-4654-9554-07866832948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DEBA8EB-3E98-45DF-95F9-20499AB89BB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3AF3-DAC5-4E98-94B6-B2F606A2A076}"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0" Type="http://schemas.openxmlformats.org/officeDocument/2006/relationships/slideLayout" Target="../slideLayouts/slideLayout2.xml"/><Relationship Id="rId2" Type="http://schemas.openxmlformats.org/officeDocument/2006/relationships/image" Target="../media/image5.png"/><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emf"/><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emf"/><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2.jpeg"/><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5" Type="http://schemas.openxmlformats.org/officeDocument/2006/relationships/slideLayout" Target="../slideLayouts/slideLayout2.xml"/><Relationship Id="rId14" Type="http://schemas.openxmlformats.org/officeDocument/2006/relationships/image" Target="../media/image51.png"/><Relationship Id="rId13" Type="http://schemas.openxmlformats.org/officeDocument/2006/relationships/image" Target="../media/image50.png"/><Relationship Id="rId12" Type="http://schemas.openxmlformats.org/officeDocument/2006/relationships/image" Target="../media/image49.png"/><Relationship Id="rId11" Type="http://schemas.openxmlformats.org/officeDocument/2006/relationships/image" Target="../media/image48.png"/><Relationship Id="rId10" Type="http://schemas.openxmlformats.org/officeDocument/2006/relationships/image" Target="../media/image47.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endParaRPr lang="zh-CN" altLang="en-US" sz="1350" dirty="0">
              <a:solidFill>
                <a:schemeClr val="bg1"/>
              </a:solidFill>
            </a:endParaRPr>
          </a:p>
        </p:txBody>
      </p:sp>
      <p:sp>
        <p:nvSpPr>
          <p:cNvPr id="8" name="矩形 7"/>
          <p:cNvSpPr/>
          <p:nvPr/>
        </p:nvSpPr>
        <p:spPr>
          <a:xfrm>
            <a:off x="8790305" y="3072130"/>
            <a:ext cx="368300" cy="3239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4" name="图片 13" descr="timgE8ADISUU.jpg"/>
          <p:cNvPicPr>
            <a:picLocks noChangeAspect="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Lst>
          </a:blip>
          <a:stretch>
            <a:fillRect/>
          </a:stretch>
        </p:blipFill>
        <p:spPr>
          <a:xfrm>
            <a:off x="3435350" y="6337300"/>
            <a:ext cx="2400300" cy="520700"/>
          </a:xfrm>
          <a:prstGeom prst="rect">
            <a:avLst/>
          </a:prstGeom>
        </p:spPr>
      </p:pic>
      <p:sp>
        <p:nvSpPr>
          <p:cNvPr id="20" name="矩形 19"/>
          <p:cNvSpPr/>
          <p:nvPr/>
        </p:nvSpPr>
        <p:spPr>
          <a:xfrm>
            <a:off x="1718945" y="202882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1459230" y="202882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2" name="TextBox 6"/>
          <p:cNvSpPr txBox="1"/>
          <p:nvPr/>
        </p:nvSpPr>
        <p:spPr>
          <a:xfrm>
            <a:off x="1719235" y="2476495"/>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何光威    主编                    郑志蕴    梁英杰    朱琼琼    副主编</a:t>
            </a:r>
            <a:endParaRPr lang="zh-CN" altLang="en-US" sz="1600" dirty="0">
              <a:solidFill>
                <a:schemeClr val="tx1">
                  <a:lumMod val="75000"/>
                  <a:lumOff val="25000"/>
                </a:schemeClr>
              </a:solidFill>
            </a:endParaRPr>
          </a:p>
        </p:txBody>
      </p:sp>
      <p:sp>
        <p:nvSpPr>
          <p:cNvPr id="23" name="Freeform 25"/>
          <p:cNvSpPr>
            <a:spLocks noEditPoints="1"/>
          </p:cNvSpPr>
          <p:nvPr/>
        </p:nvSpPr>
        <p:spPr bwMode="auto">
          <a:xfrm>
            <a:off x="233181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TextBox 2"/>
          <p:cNvSpPr txBox="1"/>
          <p:nvPr/>
        </p:nvSpPr>
        <p:spPr>
          <a:xfrm rot="16200000">
            <a:off x="6802908" y="475572"/>
            <a:ext cx="921385" cy="1450817"/>
          </a:xfrm>
          <a:prstGeom prst="rect">
            <a:avLst/>
          </a:prstGeom>
          <a:noFill/>
        </p:spPr>
        <p:txBody>
          <a:bodyPr vert="eaVert" wrap="square" rtlCol="0">
            <a:spAutoFit/>
          </a:bodyPr>
          <a:lstStyle/>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sp>
        <p:nvSpPr>
          <p:cNvPr id="28" name="TextBox 6"/>
          <p:cNvSpPr txBox="1"/>
          <p:nvPr/>
        </p:nvSpPr>
        <p:spPr>
          <a:xfrm>
            <a:off x="1719235" y="2110231"/>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9" name="Freeform 25"/>
          <p:cNvSpPr>
            <a:spLocks noEditPoints="1"/>
          </p:cNvSpPr>
          <p:nvPr/>
        </p:nvSpPr>
        <p:spPr bwMode="auto">
          <a:xfrm>
            <a:off x="3196118" y="221863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矩形 29"/>
          <p:cNvSpPr/>
          <p:nvPr/>
        </p:nvSpPr>
        <p:spPr>
          <a:xfrm>
            <a:off x="1458932" y="693652"/>
            <a:ext cx="5028201" cy="1014730"/>
          </a:xfrm>
          <a:prstGeom prst="rect">
            <a:avLst/>
          </a:prstGeom>
          <a:effectLst/>
        </p:spPr>
        <p:txBody>
          <a:bodyPr wrap="square">
            <a:spAutoFit/>
          </a:bodyPr>
          <a:lstStyle/>
          <a:p>
            <a:pPr algn="ctr">
              <a:defRPr/>
            </a:pPr>
            <a:r>
              <a:rPr lang="zh-CN" altLang="en-US" sz="6000" b="1" spc="300" dirty="0">
                <a:ln w="11430"/>
                <a:solidFill>
                  <a:srgbClr val="000066"/>
                </a:solidFill>
                <a:latin typeface="微软雅黑" panose="020B0503020204020204" pitchFamily="34" charset="-122"/>
                <a:ea typeface="微软雅黑" panose="020B0503020204020204" pitchFamily="34" charset="-122"/>
              </a:rPr>
              <a:t>大数据可视化</a:t>
            </a:r>
            <a:endParaRPr lang="zh-CN" altLang="en-US" sz="6000" b="1" spc="300" dirty="0">
              <a:ln w="11430"/>
              <a:solidFill>
                <a:srgbClr val="000066"/>
              </a:solidFill>
              <a:latin typeface="微软雅黑" panose="020B0503020204020204" pitchFamily="34" charset="-122"/>
              <a:ea typeface="微软雅黑" panose="020B0503020204020204" pitchFamily="34" charset="-122"/>
            </a:endParaRPr>
          </a:p>
        </p:txBody>
      </p:sp>
      <p:sp>
        <p:nvSpPr>
          <p:cNvPr id="6" name="Freeform 25"/>
          <p:cNvSpPr>
            <a:spLocks noEditPoints="1"/>
          </p:cNvSpPr>
          <p:nvPr/>
        </p:nvSpPr>
        <p:spPr bwMode="auto">
          <a:xfrm>
            <a:off x="6659340"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4" name="图片 3" descr="大数据可视化封面"/>
          <p:cNvPicPr>
            <a:picLocks noChangeAspect="1"/>
          </p:cNvPicPr>
          <p:nvPr/>
        </p:nvPicPr>
        <p:blipFill>
          <a:blip r:embed="rId3"/>
          <a:stretch>
            <a:fillRect/>
          </a:stretch>
        </p:blipFill>
        <p:spPr>
          <a:xfrm>
            <a:off x="1459230" y="3072130"/>
            <a:ext cx="6530340" cy="32397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77097" cy="415498"/>
          </a:xfrm>
          <a:prstGeom prst="rect">
            <a:avLst/>
          </a:prstGeom>
          <a:noFill/>
        </p:spPr>
        <p:txBody>
          <a:bodyPr wrap="none" rtlCol="0">
            <a:spAutoFit/>
          </a:bodyPr>
          <a:lstStyle/>
          <a:p>
            <a:r>
              <a:rPr lang="zh-CN" altLang="en-US" sz="2100" b="1" spc="225" dirty="0">
                <a:solidFill>
                  <a:prstClr val="white"/>
                </a:solidFill>
              </a:rPr>
              <a:t>现代信息可视化发展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408144" y="1640312"/>
            <a:ext cx="8327826" cy="3046095"/>
          </a:xfrm>
          <a:prstGeom prst="rect">
            <a:avLst/>
          </a:prstGeom>
        </p:spPr>
        <p:txBody>
          <a:bodyPr wrap="square">
            <a:spAutoFit/>
          </a:bodyPr>
          <a:lstStyle/>
          <a:p>
            <a:pPr>
              <a:lnSpc>
                <a:spcPct val="150000"/>
              </a:lnSpc>
            </a:pPr>
            <a:r>
              <a:rPr lang="en-US" altLang="zh-CN" sz="24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文本信息可视化</a:t>
            </a:r>
            <a:endParaRPr lang="zh-CN" altLang="en-US" sz="2400" dirty="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层次信息可视化</a:t>
            </a:r>
            <a:endParaRPr lang="zh-CN" altLang="en-US" sz="2400" dirty="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prstClr val="black"/>
                </a:solidFill>
                <a:latin typeface="微软雅黑" panose="020B0503020204020204" pitchFamily="34" charset="-122"/>
                <a:ea typeface="微软雅黑" panose="020B0503020204020204" pitchFamily="34" charset="-122"/>
              </a:rPr>
              <a:t>(3)Web </a:t>
            </a:r>
            <a:r>
              <a:rPr lang="zh-CN" altLang="en-US" sz="2400" dirty="0">
                <a:solidFill>
                  <a:prstClr val="black"/>
                </a:solidFill>
                <a:latin typeface="微软雅黑" panose="020B0503020204020204" pitchFamily="34" charset="-122"/>
                <a:ea typeface="微软雅黑" panose="020B0503020204020204" pitchFamily="34" charset="-122"/>
              </a:rPr>
              <a:t>信息可视化 </a:t>
            </a:r>
            <a:endParaRPr lang="zh-CN" altLang="en-US" sz="2400" dirty="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prstClr val="black"/>
                </a:solidFill>
                <a:latin typeface="微软雅黑" panose="020B0503020204020204" pitchFamily="34" charset="-122"/>
                <a:ea typeface="微软雅黑" panose="020B0503020204020204" pitchFamily="34" charset="-122"/>
              </a:rPr>
              <a:t>(4)</a:t>
            </a:r>
            <a:r>
              <a:rPr lang="zh-CN" altLang="en-US" sz="2400" dirty="0">
                <a:solidFill>
                  <a:prstClr val="black"/>
                </a:solidFill>
                <a:latin typeface="微软雅黑" panose="020B0503020204020204" pitchFamily="34" charset="-122"/>
                <a:ea typeface="微软雅黑" panose="020B0503020204020204" pitchFamily="34" charset="-122"/>
              </a:rPr>
              <a:t>可视化数据挖掘</a:t>
            </a:r>
            <a:endParaRPr lang="zh-CN" altLang="en-US" sz="2400" dirty="0">
              <a:solidFill>
                <a:prstClr val="black"/>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prstClr val="black"/>
                </a:solidFill>
                <a:latin typeface="微软雅黑" panose="020B0503020204020204" pitchFamily="34" charset="-122"/>
                <a:ea typeface="微软雅黑" panose="020B0503020204020204" pitchFamily="34" charset="-122"/>
              </a:rPr>
              <a:t>(5)</a:t>
            </a:r>
            <a:r>
              <a:rPr lang="zh-CN" altLang="en-US" sz="2400" dirty="0">
                <a:solidFill>
                  <a:prstClr val="black"/>
                </a:solidFill>
                <a:latin typeface="微软雅黑" panose="020B0503020204020204" pitchFamily="34" charset="-122"/>
                <a:ea typeface="微软雅黑" panose="020B0503020204020204" pitchFamily="34" charset="-122"/>
              </a:rPr>
              <a:t>多维信息可视化</a:t>
            </a:r>
            <a:r>
              <a:rPr lang="zh-CN" altLang="en-US" sz="3200" dirty="0">
                <a:solidFill>
                  <a:prstClr val="black"/>
                </a:solidFill>
              </a:rPr>
              <a:t> </a:t>
            </a:r>
            <a:endParaRPr lang="zh-CN" altLang="en-US" sz="3200" dirty="0">
              <a:solidFill>
                <a:prstClr val="black"/>
              </a:solidFill>
            </a:endParaRPr>
          </a:p>
        </p:txBody>
      </p:sp>
      <p:pic>
        <p:nvPicPr>
          <p:cNvPr id="18" name="图片 17" descr="说明: 说明: C:\Users\Administrator\AppData\Roaming\Tencent\Users\791388489\QQ\WinTemp\RichOle\@$E@(W2{DXMDUB]89}GS6FL.png"/>
          <p:cNvPicPr/>
          <p:nvPr/>
        </p:nvPicPr>
        <p:blipFill>
          <a:blip r:embed="rId3">
            <a:extLst>
              <a:ext uri="{28A0092B-C50C-407E-A947-70E740481C1C}">
                <a14:useLocalDpi xmlns:a14="http://schemas.microsoft.com/office/drawing/2010/main" val="0"/>
              </a:ext>
            </a:extLst>
          </a:blip>
          <a:srcRect/>
          <a:stretch>
            <a:fillRect/>
          </a:stretch>
        </p:blipFill>
        <p:spPr bwMode="auto">
          <a:xfrm>
            <a:off x="4137818" y="1922928"/>
            <a:ext cx="4902042" cy="2763555"/>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77097" cy="415498"/>
          </a:xfrm>
          <a:prstGeom prst="rect">
            <a:avLst/>
          </a:prstGeom>
          <a:noFill/>
        </p:spPr>
        <p:txBody>
          <a:bodyPr wrap="none" rtlCol="0">
            <a:spAutoFit/>
          </a:bodyPr>
          <a:lstStyle/>
          <a:p>
            <a:r>
              <a:rPr lang="zh-CN" altLang="en-US" sz="2100" b="1" spc="225" dirty="0">
                <a:solidFill>
                  <a:prstClr val="white"/>
                </a:solidFill>
              </a:rPr>
              <a:t>信息可视化数据分类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sz="1200" b="1" dirty="0">
                <a:solidFill>
                  <a:prstClr val="white">
                    <a:lumMod val="50000"/>
                  </a:prstClr>
                </a:solidFill>
              </a:rPr>
              <a:t>35</a:t>
            </a:r>
            <a:endParaRPr lang="en-US"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427194" y="1413617"/>
            <a:ext cx="8327826" cy="3970318"/>
          </a:xfrm>
          <a:prstGeom prst="rect">
            <a:avLst/>
          </a:prstGeom>
        </p:spPr>
        <p:txBody>
          <a:bodyPr wrap="square">
            <a:spAutoFit/>
          </a:bodyPr>
          <a:lstStyle/>
          <a:p>
            <a:pPr>
              <a:lnSpc>
                <a:spcPct val="150000"/>
              </a:lnSpc>
            </a:pPr>
            <a:r>
              <a:rPr lang="en-US" altLang="zh-CN" sz="1600" dirty="0">
                <a:solidFill>
                  <a:prstClr val="black"/>
                </a:solidFill>
              </a:rPr>
              <a:t>(</a:t>
            </a:r>
            <a:r>
              <a:rPr lang="en-US" altLang="zh-CN" sz="2400" dirty="0">
                <a:solidFill>
                  <a:prstClr val="black"/>
                </a:solidFill>
              </a:rPr>
              <a:t>1)</a:t>
            </a:r>
            <a:r>
              <a:rPr lang="zh-CN" altLang="en-US" sz="2400" dirty="0">
                <a:solidFill>
                  <a:prstClr val="black"/>
                </a:solidFill>
              </a:rPr>
              <a:t>一维线性数据 </a:t>
            </a:r>
            <a:endParaRPr lang="zh-CN" altLang="en-US" sz="2400" dirty="0">
              <a:solidFill>
                <a:prstClr val="black"/>
              </a:solidFill>
            </a:endParaRPr>
          </a:p>
          <a:p>
            <a:pPr>
              <a:lnSpc>
                <a:spcPct val="150000"/>
              </a:lnSpc>
            </a:pPr>
            <a:r>
              <a:rPr lang="en-US" altLang="zh-CN" sz="2400" dirty="0">
                <a:solidFill>
                  <a:prstClr val="black"/>
                </a:solidFill>
              </a:rPr>
              <a:t>(2)</a:t>
            </a:r>
            <a:r>
              <a:rPr lang="zh-CN" altLang="en-US" sz="2400" dirty="0">
                <a:solidFill>
                  <a:prstClr val="black"/>
                </a:solidFill>
              </a:rPr>
              <a:t>二维数据 </a:t>
            </a:r>
            <a:endParaRPr lang="zh-CN" altLang="en-US" sz="2400" dirty="0">
              <a:solidFill>
                <a:prstClr val="black"/>
              </a:solidFill>
            </a:endParaRPr>
          </a:p>
          <a:p>
            <a:pPr>
              <a:lnSpc>
                <a:spcPct val="150000"/>
              </a:lnSpc>
            </a:pPr>
            <a:r>
              <a:rPr lang="en-US" altLang="zh-CN" sz="2400" dirty="0">
                <a:solidFill>
                  <a:prstClr val="black"/>
                </a:solidFill>
              </a:rPr>
              <a:t>(3)</a:t>
            </a:r>
            <a:r>
              <a:rPr lang="zh-CN" altLang="en-US" sz="2400" dirty="0">
                <a:solidFill>
                  <a:prstClr val="black"/>
                </a:solidFill>
              </a:rPr>
              <a:t>三维数据 </a:t>
            </a:r>
            <a:endParaRPr lang="zh-CN" altLang="en-US" sz="2400" dirty="0">
              <a:solidFill>
                <a:prstClr val="black"/>
              </a:solidFill>
            </a:endParaRPr>
          </a:p>
          <a:p>
            <a:pPr>
              <a:lnSpc>
                <a:spcPct val="150000"/>
              </a:lnSpc>
            </a:pPr>
            <a:r>
              <a:rPr lang="en-US" altLang="zh-CN" sz="2400" dirty="0">
                <a:solidFill>
                  <a:prstClr val="black"/>
                </a:solidFill>
              </a:rPr>
              <a:t>(4)</a:t>
            </a:r>
            <a:r>
              <a:rPr lang="zh-CN" altLang="en-US" sz="2400" dirty="0">
                <a:solidFill>
                  <a:prstClr val="black"/>
                </a:solidFill>
              </a:rPr>
              <a:t>多维数据</a:t>
            </a:r>
            <a:endParaRPr lang="zh-CN" altLang="en-US" sz="2400" dirty="0">
              <a:solidFill>
                <a:prstClr val="black"/>
              </a:solidFill>
            </a:endParaRPr>
          </a:p>
          <a:p>
            <a:pPr>
              <a:lnSpc>
                <a:spcPct val="150000"/>
              </a:lnSpc>
            </a:pPr>
            <a:r>
              <a:rPr lang="en-US" altLang="zh-CN" sz="2400" dirty="0">
                <a:solidFill>
                  <a:prstClr val="black"/>
                </a:solidFill>
              </a:rPr>
              <a:t>(5)</a:t>
            </a:r>
            <a:r>
              <a:rPr lang="zh-CN" altLang="en-US" sz="2400" dirty="0">
                <a:solidFill>
                  <a:prstClr val="black"/>
                </a:solidFill>
              </a:rPr>
              <a:t>时态数据</a:t>
            </a:r>
            <a:endParaRPr lang="zh-CN" altLang="en-US" sz="2400" dirty="0">
              <a:solidFill>
                <a:prstClr val="black"/>
              </a:solidFill>
            </a:endParaRPr>
          </a:p>
          <a:p>
            <a:pPr>
              <a:lnSpc>
                <a:spcPct val="150000"/>
              </a:lnSpc>
            </a:pPr>
            <a:r>
              <a:rPr lang="en-US" altLang="zh-CN" sz="2400" dirty="0">
                <a:solidFill>
                  <a:prstClr val="black"/>
                </a:solidFill>
              </a:rPr>
              <a:t>(6)</a:t>
            </a:r>
            <a:r>
              <a:rPr lang="zh-CN" altLang="en-US" sz="2400" dirty="0">
                <a:solidFill>
                  <a:prstClr val="black"/>
                </a:solidFill>
              </a:rPr>
              <a:t>层次数据</a:t>
            </a:r>
            <a:endParaRPr lang="zh-CN" altLang="en-US" sz="2400" dirty="0">
              <a:solidFill>
                <a:prstClr val="black"/>
              </a:solidFill>
            </a:endParaRPr>
          </a:p>
          <a:p>
            <a:pPr>
              <a:lnSpc>
                <a:spcPct val="150000"/>
              </a:lnSpc>
            </a:pPr>
            <a:r>
              <a:rPr lang="en-US" altLang="zh-CN" sz="2400" dirty="0">
                <a:solidFill>
                  <a:prstClr val="black"/>
                </a:solidFill>
              </a:rPr>
              <a:t>(7)</a:t>
            </a:r>
            <a:r>
              <a:rPr lang="zh-CN" altLang="en-US" sz="2400" dirty="0">
                <a:solidFill>
                  <a:prstClr val="black"/>
                </a:solidFill>
              </a:rPr>
              <a:t>网络结构 </a:t>
            </a:r>
            <a:endParaRPr lang="zh-CN" altLang="en-US" sz="2400" dirty="0">
              <a:solidFill>
                <a:prstClr val="black"/>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r>
              <a:rPr lang="zh-CN" altLang="en-US" sz="2100" b="1" spc="225" dirty="0">
                <a:solidFill>
                  <a:prstClr val="white"/>
                </a:solidFill>
              </a:rPr>
              <a:t>信息可视化技术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427194" y="1413617"/>
            <a:ext cx="3921762" cy="3970318"/>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solidFill>
                  <a:prstClr val="black"/>
                </a:solidFill>
              </a:rPr>
              <a:t>1)</a:t>
            </a:r>
            <a:r>
              <a:rPr lang="zh-CN" altLang="en-US" sz="2400" dirty="0">
                <a:solidFill>
                  <a:prstClr val="black"/>
                </a:solidFill>
              </a:rPr>
              <a:t>多维数据可视化技术 </a:t>
            </a:r>
            <a:endParaRPr lang="zh-CN" altLang="en-US" sz="2400" dirty="0">
              <a:solidFill>
                <a:prstClr val="black"/>
              </a:solidFill>
            </a:endParaRPr>
          </a:p>
          <a:p>
            <a:pPr marL="342900" indent="-342900">
              <a:lnSpc>
                <a:spcPct val="150000"/>
              </a:lnSpc>
              <a:buFont typeface="Wingdings" panose="05000000000000000000" pitchFamily="2" charset="2"/>
              <a:buChar char="ü"/>
            </a:pPr>
            <a:r>
              <a:rPr lang="en-US" altLang="zh-CN" sz="2400" dirty="0">
                <a:solidFill>
                  <a:prstClr val="black"/>
                </a:solidFill>
              </a:rPr>
              <a:t>(1)</a:t>
            </a:r>
            <a:r>
              <a:rPr lang="zh-CN" altLang="en-US" sz="2400" dirty="0">
                <a:solidFill>
                  <a:prstClr val="black"/>
                </a:solidFill>
              </a:rPr>
              <a:t>平行坐标系</a:t>
            </a:r>
            <a:endParaRPr lang="zh-CN" altLang="en-US" sz="2400" dirty="0">
              <a:solidFill>
                <a:prstClr val="black"/>
              </a:solidFill>
            </a:endParaRPr>
          </a:p>
          <a:p>
            <a:pPr marL="342900" indent="-342900">
              <a:lnSpc>
                <a:spcPct val="150000"/>
              </a:lnSpc>
              <a:buFont typeface="Wingdings" panose="05000000000000000000" pitchFamily="2" charset="2"/>
              <a:buChar char="ü"/>
            </a:pPr>
            <a:r>
              <a:rPr lang="en-US" altLang="zh-CN" sz="2400" dirty="0">
                <a:solidFill>
                  <a:prstClr val="black"/>
                </a:solidFill>
              </a:rPr>
              <a:t>(2)</a:t>
            </a:r>
            <a:r>
              <a:rPr lang="zh-CN" altLang="en-US" sz="2400" dirty="0">
                <a:solidFill>
                  <a:prstClr val="black"/>
                </a:solidFill>
              </a:rPr>
              <a:t>散点图 </a:t>
            </a:r>
            <a:endParaRPr lang="zh-CN" altLang="en-US" sz="2400" dirty="0">
              <a:solidFill>
                <a:prstClr val="black"/>
              </a:solidFill>
            </a:endParaRPr>
          </a:p>
          <a:p>
            <a:pPr marL="342900" indent="-342900">
              <a:lnSpc>
                <a:spcPct val="150000"/>
              </a:lnSpc>
              <a:buFont typeface="Wingdings" panose="05000000000000000000" pitchFamily="2" charset="2"/>
              <a:buChar char="ü"/>
            </a:pPr>
            <a:r>
              <a:rPr lang="en-US" altLang="zh-CN" sz="2400" dirty="0">
                <a:solidFill>
                  <a:prstClr val="black"/>
                </a:solidFill>
              </a:rPr>
              <a:t>(3)Andrews </a:t>
            </a:r>
            <a:r>
              <a:rPr lang="zh-CN" altLang="en-US" sz="2400" dirty="0">
                <a:solidFill>
                  <a:prstClr val="black"/>
                </a:solidFill>
              </a:rPr>
              <a:t>曲线法 </a:t>
            </a:r>
            <a:endParaRPr lang="zh-CN" altLang="en-US" sz="2400" dirty="0">
              <a:solidFill>
                <a:prstClr val="black"/>
              </a:solidFill>
            </a:endParaRPr>
          </a:p>
          <a:p>
            <a:pPr marL="342900" indent="-342900">
              <a:lnSpc>
                <a:spcPct val="150000"/>
              </a:lnSpc>
              <a:buFont typeface="Wingdings" panose="05000000000000000000" pitchFamily="2" charset="2"/>
              <a:buChar char="p"/>
            </a:pPr>
            <a:r>
              <a:rPr lang="en-US" altLang="zh-CN" sz="2400" dirty="0">
                <a:solidFill>
                  <a:prstClr val="black"/>
                </a:solidFill>
              </a:rPr>
              <a:t>2)</a:t>
            </a:r>
            <a:r>
              <a:rPr lang="zh-CN" altLang="en-US" sz="2400" dirty="0">
                <a:solidFill>
                  <a:prstClr val="black"/>
                </a:solidFill>
              </a:rPr>
              <a:t>层次数据的可视化 </a:t>
            </a:r>
            <a:endParaRPr lang="zh-CN" altLang="en-US" sz="2400" dirty="0">
              <a:solidFill>
                <a:prstClr val="black"/>
              </a:solidFill>
            </a:endParaRPr>
          </a:p>
          <a:p>
            <a:pPr marL="342900" indent="-342900">
              <a:lnSpc>
                <a:spcPct val="150000"/>
              </a:lnSpc>
              <a:buFont typeface="Wingdings" panose="05000000000000000000" pitchFamily="2" charset="2"/>
              <a:buChar char="ü"/>
            </a:pPr>
            <a:r>
              <a:rPr lang="en-US" altLang="zh-CN" sz="2400" dirty="0">
                <a:solidFill>
                  <a:prstClr val="black"/>
                </a:solidFill>
              </a:rPr>
              <a:t>(1)</a:t>
            </a:r>
            <a:r>
              <a:rPr lang="zh-CN" altLang="en-US" sz="2400" dirty="0">
                <a:solidFill>
                  <a:prstClr val="black"/>
                </a:solidFill>
              </a:rPr>
              <a:t>节点连接图</a:t>
            </a:r>
            <a:endParaRPr lang="zh-CN" altLang="en-US" sz="2400" dirty="0">
              <a:solidFill>
                <a:prstClr val="black"/>
              </a:solidFill>
            </a:endParaRPr>
          </a:p>
          <a:p>
            <a:pPr marL="342900" indent="-342900">
              <a:lnSpc>
                <a:spcPct val="150000"/>
              </a:lnSpc>
              <a:buFont typeface="Wingdings" panose="05000000000000000000" pitchFamily="2" charset="2"/>
              <a:buChar char="ü"/>
            </a:pPr>
            <a:r>
              <a:rPr lang="en-US" altLang="zh-CN" sz="2400" dirty="0">
                <a:solidFill>
                  <a:prstClr val="black"/>
                </a:solidFill>
              </a:rPr>
              <a:t>(2)</a:t>
            </a:r>
            <a:r>
              <a:rPr lang="zh-CN" altLang="en-US" sz="2400" dirty="0" smtClean="0">
                <a:solidFill>
                  <a:prstClr val="black"/>
                </a:solidFill>
              </a:rPr>
              <a:t>树图</a:t>
            </a:r>
            <a:endParaRPr lang="zh-CN" altLang="en-US" sz="2400" dirty="0">
              <a:solidFill>
                <a:prstClr val="black"/>
              </a:solidFill>
            </a:endParaRPr>
          </a:p>
        </p:txBody>
      </p:sp>
      <p:sp>
        <p:nvSpPr>
          <p:cNvPr id="18" name="矩形 17"/>
          <p:cNvSpPr/>
          <p:nvPr/>
        </p:nvSpPr>
        <p:spPr>
          <a:xfrm>
            <a:off x="5103019" y="1406328"/>
            <a:ext cx="3337982" cy="2308324"/>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400" dirty="0" smtClean="0">
                <a:solidFill>
                  <a:prstClr val="black"/>
                </a:solidFill>
              </a:rPr>
              <a:t>3</a:t>
            </a:r>
            <a:r>
              <a:rPr lang="en-US" altLang="zh-CN" sz="2400" dirty="0">
                <a:solidFill>
                  <a:prstClr val="black"/>
                </a:solidFill>
              </a:rPr>
              <a:t>)</a:t>
            </a:r>
            <a:r>
              <a:rPr lang="zh-CN" altLang="en-US" sz="2400" dirty="0">
                <a:solidFill>
                  <a:prstClr val="black"/>
                </a:solidFill>
              </a:rPr>
              <a:t>网络数据可视化 </a:t>
            </a:r>
            <a:endParaRPr lang="zh-CN" altLang="en-US" sz="2400" dirty="0">
              <a:solidFill>
                <a:prstClr val="black"/>
              </a:solidFill>
            </a:endParaRPr>
          </a:p>
          <a:p>
            <a:pPr marL="285750" indent="-285750">
              <a:lnSpc>
                <a:spcPct val="150000"/>
              </a:lnSpc>
              <a:buFont typeface="Wingdings" panose="05000000000000000000" pitchFamily="2" charset="2"/>
              <a:buChar char="ü"/>
            </a:pPr>
            <a:r>
              <a:rPr lang="en-US" altLang="zh-CN" sz="2400" dirty="0">
                <a:solidFill>
                  <a:prstClr val="black"/>
                </a:solidFill>
              </a:rPr>
              <a:t>(1)</a:t>
            </a:r>
            <a:r>
              <a:rPr lang="zh-CN" altLang="en-US" sz="2400" dirty="0">
                <a:solidFill>
                  <a:prstClr val="black"/>
                </a:solidFill>
              </a:rPr>
              <a:t>力导向布局</a:t>
            </a:r>
            <a:endParaRPr lang="zh-CN" altLang="en-US" sz="2400" dirty="0">
              <a:solidFill>
                <a:prstClr val="black"/>
              </a:solidFill>
            </a:endParaRPr>
          </a:p>
          <a:p>
            <a:pPr marL="285750" indent="-285750">
              <a:lnSpc>
                <a:spcPct val="150000"/>
              </a:lnSpc>
              <a:buFont typeface="Wingdings" panose="05000000000000000000" pitchFamily="2" charset="2"/>
              <a:buChar char="ü"/>
            </a:pPr>
            <a:r>
              <a:rPr lang="en-US" altLang="zh-CN" sz="2400" dirty="0">
                <a:solidFill>
                  <a:prstClr val="black"/>
                </a:solidFill>
              </a:rPr>
              <a:t>(2)</a:t>
            </a:r>
            <a:r>
              <a:rPr lang="zh-CN" altLang="en-US" sz="2400" dirty="0">
                <a:solidFill>
                  <a:prstClr val="black"/>
                </a:solidFill>
              </a:rPr>
              <a:t>分层布局</a:t>
            </a:r>
            <a:endParaRPr lang="zh-CN" altLang="en-US" sz="2400" dirty="0">
              <a:solidFill>
                <a:prstClr val="black"/>
              </a:solidFill>
            </a:endParaRPr>
          </a:p>
          <a:p>
            <a:pPr marL="285750" indent="-285750">
              <a:lnSpc>
                <a:spcPct val="150000"/>
              </a:lnSpc>
              <a:buFont typeface="Wingdings" panose="05000000000000000000" pitchFamily="2" charset="2"/>
              <a:buChar char="ü"/>
            </a:pPr>
            <a:r>
              <a:rPr lang="en-US" altLang="zh-CN" sz="2400" dirty="0">
                <a:solidFill>
                  <a:prstClr val="black"/>
                </a:solidFill>
              </a:rPr>
              <a:t>(3)</a:t>
            </a:r>
            <a:r>
              <a:rPr lang="zh-CN" altLang="en-US" sz="2400" dirty="0">
                <a:solidFill>
                  <a:prstClr val="black"/>
                </a:solidFill>
              </a:rPr>
              <a:t>网格布局 </a:t>
            </a:r>
            <a:endParaRPr lang="zh-CN" altLang="en-US" sz="2400" dirty="0">
              <a:solidFill>
                <a:prstClr val="black"/>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r>
              <a:rPr lang="zh-CN" altLang="en-US" sz="2100" b="1" spc="225" dirty="0">
                <a:solidFill>
                  <a:prstClr val="white"/>
                </a:solidFill>
              </a:rPr>
              <a:t>信息可视化技术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316879" y="3941664"/>
            <a:ext cx="3921762" cy="581057"/>
          </a:xfrm>
          <a:prstGeom prst="rect">
            <a:avLst/>
          </a:prstGeom>
        </p:spPr>
        <p:txBody>
          <a:bodyPr wrap="square">
            <a:spAutoFit/>
          </a:bodyPr>
          <a:lstStyle/>
          <a:p>
            <a:pPr>
              <a:lnSpc>
                <a:spcPct val="150000"/>
              </a:lnSpc>
            </a:pPr>
            <a:r>
              <a:rPr lang="en-US" altLang="zh-CN" sz="2400" dirty="0" smtClean="0">
                <a:solidFill>
                  <a:prstClr val="black"/>
                </a:solidFill>
              </a:rPr>
              <a:t>(</a:t>
            </a:r>
            <a:r>
              <a:rPr lang="en-US" altLang="zh-CN" sz="2400" dirty="0">
                <a:solidFill>
                  <a:prstClr val="black"/>
                </a:solidFill>
              </a:rPr>
              <a:t>1)</a:t>
            </a:r>
            <a:r>
              <a:rPr lang="zh-CN" altLang="en-US" sz="2400" dirty="0">
                <a:solidFill>
                  <a:prstClr val="black"/>
                </a:solidFill>
              </a:rPr>
              <a:t>平行坐标</a:t>
            </a:r>
            <a:r>
              <a:rPr lang="zh-CN" altLang="en-US" sz="2400" dirty="0" smtClean="0">
                <a:solidFill>
                  <a:prstClr val="black"/>
                </a:solidFill>
              </a:rPr>
              <a:t>系</a:t>
            </a:r>
            <a:endParaRPr lang="zh-CN" altLang="en-US" sz="2400" dirty="0">
              <a:solidFill>
                <a:prstClr val="black"/>
              </a:solidFill>
            </a:endParaRPr>
          </a:p>
        </p:txBody>
      </p:sp>
      <p:pic>
        <p:nvPicPr>
          <p:cNvPr id="19" name="图片 18" descr="说明: 说明: C:\Users\Administrator\AppData\Roaming\Tencent\Users\791388489\QQ\WinTemp\RichOle\GEX23]E][V`2[ZDENGRWNJQ.png"/>
          <p:cNvPicPr/>
          <p:nvPr/>
        </p:nvPicPr>
        <p:blipFill>
          <a:blip r:embed="rId3">
            <a:extLst>
              <a:ext uri="{28A0092B-C50C-407E-A947-70E740481C1C}">
                <a14:useLocalDpi xmlns:a14="http://schemas.microsoft.com/office/drawing/2010/main" val="0"/>
              </a:ext>
            </a:extLst>
          </a:blip>
          <a:srcRect/>
          <a:stretch>
            <a:fillRect/>
          </a:stretch>
        </p:blipFill>
        <p:spPr bwMode="auto">
          <a:xfrm>
            <a:off x="442707" y="795874"/>
            <a:ext cx="3145790" cy="3145790"/>
          </a:xfrm>
          <a:prstGeom prst="rect">
            <a:avLst/>
          </a:prstGeom>
          <a:noFill/>
          <a:ln>
            <a:noFill/>
          </a:ln>
        </p:spPr>
      </p:pic>
      <p:pic>
        <p:nvPicPr>
          <p:cNvPr id="20" name="图片 19"/>
          <p:cNvPicPr/>
          <p:nvPr/>
        </p:nvPicPr>
        <p:blipFill>
          <a:blip r:embed="rId4">
            <a:extLst>
              <a:ext uri="{28A0092B-C50C-407E-A947-70E740481C1C}">
                <a14:useLocalDpi xmlns:a14="http://schemas.microsoft.com/office/drawing/2010/main" val="0"/>
              </a:ext>
            </a:extLst>
          </a:blip>
          <a:srcRect/>
          <a:stretch>
            <a:fillRect/>
          </a:stretch>
        </p:blipFill>
        <p:spPr bwMode="auto">
          <a:xfrm>
            <a:off x="4916109" y="930980"/>
            <a:ext cx="3875474" cy="2861091"/>
          </a:xfrm>
          <a:prstGeom prst="rect">
            <a:avLst/>
          </a:prstGeom>
          <a:noFill/>
          <a:ln>
            <a:noFill/>
          </a:ln>
        </p:spPr>
      </p:pic>
      <p:sp>
        <p:nvSpPr>
          <p:cNvPr id="21" name="矩形 20"/>
          <p:cNvSpPr/>
          <p:nvPr/>
        </p:nvSpPr>
        <p:spPr>
          <a:xfrm>
            <a:off x="4783138" y="3961269"/>
            <a:ext cx="3921762" cy="646331"/>
          </a:xfrm>
          <a:prstGeom prst="rect">
            <a:avLst/>
          </a:prstGeom>
        </p:spPr>
        <p:txBody>
          <a:bodyPr wrap="square">
            <a:spAutoFit/>
          </a:bodyPr>
          <a:lstStyle/>
          <a:p>
            <a:pPr>
              <a:lnSpc>
                <a:spcPct val="150000"/>
              </a:lnSpc>
            </a:pPr>
            <a:r>
              <a:rPr lang="en-US" altLang="zh-CN" sz="2400" dirty="0" smtClean="0">
                <a:solidFill>
                  <a:prstClr val="black"/>
                </a:solidFill>
              </a:rPr>
              <a:t>(</a:t>
            </a:r>
            <a:r>
              <a:rPr lang="en-US" altLang="zh-CN" sz="2400" dirty="0">
                <a:solidFill>
                  <a:prstClr val="black"/>
                </a:solidFill>
              </a:rPr>
              <a:t>1)</a:t>
            </a:r>
            <a:r>
              <a:rPr lang="zh-CN" altLang="en-US" sz="2400" dirty="0" smtClean="0">
                <a:solidFill>
                  <a:prstClr val="black"/>
                </a:solidFill>
              </a:rPr>
              <a:t>平行坐标和星形图的结合</a:t>
            </a:r>
            <a:endParaRPr lang="zh-CN" altLang="en-US" sz="2400" dirty="0">
              <a:solidFill>
                <a:prstClr val="black"/>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r>
              <a:rPr lang="zh-CN" altLang="en-US" sz="2100" b="1" spc="225" dirty="0">
                <a:solidFill>
                  <a:prstClr val="white"/>
                </a:solidFill>
              </a:rPr>
              <a:t>信息可视化技术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2176937" y="5434288"/>
            <a:ext cx="3921762" cy="581057"/>
          </a:xfrm>
          <a:prstGeom prst="rect">
            <a:avLst/>
          </a:prstGeom>
        </p:spPr>
        <p:txBody>
          <a:bodyPr wrap="square">
            <a:spAutoFit/>
          </a:bodyPr>
          <a:lstStyle/>
          <a:p>
            <a:pPr>
              <a:lnSpc>
                <a:spcPct val="150000"/>
              </a:lnSpc>
            </a:pPr>
            <a:r>
              <a:rPr lang="zh-CN" altLang="en-US" sz="2400" dirty="0">
                <a:solidFill>
                  <a:prstClr val="black"/>
                </a:solidFill>
              </a:rPr>
              <a:t>鸢尾花数据散点图矩阵</a:t>
            </a:r>
            <a:endParaRPr lang="zh-CN" altLang="en-US" sz="2400" dirty="0">
              <a:solidFill>
                <a:prstClr val="black"/>
              </a:solidFill>
            </a:endParaRPr>
          </a:p>
        </p:txBody>
      </p:sp>
      <p:pic>
        <p:nvPicPr>
          <p:cNvPr id="22" name="图片 21" descr="说明: 说明: C:\Users\Administrator\AppData\Roaming\Tencent\Users\791388489\QQ\WinTemp\RichOle\Q0%2Q@E7SI[HYF`W_CAKQDA.png"/>
          <p:cNvPicPr/>
          <p:nvPr/>
        </p:nvPicPr>
        <p:blipFill>
          <a:blip r:embed="rId3">
            <a:extLst>
              <a:ext uri="{28A0092B-C50C-407E-A947-70E740481C1C}">
                <a14:useLocalDpi xmlns:a14="http://schemas.microsoft.com/office/drawing/2010/main" val="0"/>
              </a:ext>
            </a:extLst>
          </a:blip>
          <a:srcRect/>
          <a:stretch>
            <a:fillRect/>
          </a:stretch>
        </p:blipFill>
        <p:spPr bwMode="auto">
          <a:xfrm>
            <a:off x="1362155" y="820023"/>
            <a:ext cx="5268048" cy="4614265"/>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r>
              <a:rPr lang="zh-CN" altLang="en-US" sz="2100" b="1" spc="225" dirty="0">
                <a:solidFill>
                  <a:prstClr val="white"/>
                </a:solidFill>
              </a:rPr>
              <a:t>信息可视化技术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sz="1200" b="1" dirty="0">
                <a:solidFill>
                  <a:prstClr val="white">
                    <a:lumMod val="50000"/>
                  </a:prstClr>
                </a:solidFill>
              </a:rPr>
              <a:t>35</a:t>
            </a:r>
            <a:endParaRPr lang="en-US"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2176937" y="5434288"/>
            <a:ext cx="2739172" cy="646331"/>
          </a:xfrm>
          <a:prstGeom prst="rect">
            <a:avLst/>
          </a:prstGeom>
        </p:spPr>
        <p:txBody>
          <a:bodyPr wrap="square">
            <a:spAutoFit/>
          </a:bodyPr>
          <a:lstStyle/>
          <a:p>
            <a:pPr>
              <a:lnSpc>
                <a:spcPct val="150000"/>
              </a:lnSpc>
            </a:pPr>
            <a:r>
              <a:rPr lang="en-US" altLang="zh-CN" sz="2400" dirty="0">
                <a:solidFill>
                  <a:prstClr val="black"/>
                </a:solidFill>
              </a:rPr>
              <a:t>Andrews</a:t>
            </a:r>
            <a:r>
              <a:rPr lang="zh-CN" altLang="en-US" sz="2400" dirty="0">
                <a:solidFill>
                  <a:prstClr val="black"/>
                </a:solidFill>
              </a:rPr>
              <a:t>曲线</a:t>
            </a:r>
            <a:endParaRPr lang="zh-CN" altLang="en-US" sz="2400" dirty="0">
              <a:solidFill>
                <a:prstClr val="black"/>
              </a:solidFill>
            </a:endParaRPr>
          </a:p>
        </p:txBody>
      </p:sp>
      <p:pic>
        <p:nvPicPr>
          <p:cNvPr id="19" name="图片 18" descr="说明: 说明: C:\Users\Administrator\AppData\Roaming\Tencent\Users\791388489\QQ\WinTemp\RichOle\7Z1HY9_]BL0`A)@JBLFWMX6.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0407" y="1066500"/>
            <a:ext cx="4467663" cy="4367787"/>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r>
              <a:rPr lang="zh-CN" altLang="en-US" sz="2100" b="1" spc="225" dirty="0">
                <a:solidFill>
                  <a:prstClr val="white"/>
                </a:solidFill>
              </a:rPr>
              <a:t>信息可视化技术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sz="1200" b="1" dirty="0">
                <a:solidFill>
                  <a:prstClr val="white">
                    <a:lumMod val="50000"/>
                  </a:prstClr>
                </a:solidFill>
              </a:rPr>
              <a:t>35</a:t>
            </a:r>
            <a:endParaRPr lang="en-US"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2176937" y="5434288"/>
            <a:ext cx="2739172" cy="581057"/>
          </a:xfrm>
          <a:prstGeom prst="rect">
            <a:avLst/>
          </a:prstGeom>
        </p:spPr>
        <p:txBody>
          <a:bodyPr wrap="square">
            <a:spAutoFit/>
          </a:bodyPr>
          <a:lstStyle/>
          <a:p>
            <a:pPr>
              <a:lnSpc>
                <a:spcPct val="150000"/>
              </a:lnSpc>
            </a:pPr>
            <a:r>
              <a:rPr lang="zh-CN" altLang="en-US" sz="2400" dirty="0">
                <a:solidFill>
                  <a:prstClr val="black"/>
                </a:solidFill>
              </a:rPr>
              <a:t>节点链接图</a:t>
            </a:r>
            <a:endParaRPr lang="zh-CN" altLang="en-US" sz="2400" dirty="0">
              <a:solidFill>
                <a:prstClr val="black"/>
              </a:solidFill>
            </a:endParaRPr>
          </a:p>
        </p:txBody>
      </p:sp>
      <p:pic>
        <p:nvPicPr>
          <p:cNvPr id="20" name="图片 19" descr="说明: 说明: C:\Users\Administrator\AppData\Roaming\Tencent\Users\791388489\QQ\WinTemp\RichOle\LRW6$7@RI$F[$T2NX}VEX)V.png"/>
          <p:cNvPicPr/>
          <p:nvPr/>
        </p:nvPicPr>
        <p:blipFill>
          <a:blip r:embed="rId3">
            <a:extLst>
              <a:ext uri="{28A0092B-C50C-407E-A947-70E740481C1C}">
                <a14:useLocalDpi xmlns:a14="http://schemas.microsoft.com/office/drawing/2010/main" val="0"/>
              </a:ext>
            </a:extLst>
          </a:blip>
          <a:srcRect/>
          <a:stretch>
            <a:fillRect/>
          </a:stretch>
        </p:blipFill>
        <p:spPr bwMode="auto">
          <a:xfrm>
            <a:off x="753426" y="1202148"/>
            <a:ext cx="7023083" cy="4109440"/>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71776" cy="415498"/>
          </a:xfrm>
          <a:prstGeom prst="rect">
            <a:avLst/>
          </a:prstGeom>
          <a:noFill/>
        </p:spPr>
        <p:txBody>
          <a:bodyPr wrap="none" rtlCol="0">
            <a:spAutoFit/>
          </a:bodyPr>
          <a:lstStyle/>
          <a:p>
            <a:r>
              <a:rPr lang="zh-CN" altLang="en-US" sz="2100" b="1" spc="225" dirty="0">
                <a:solidFill>
                  <a:prstClr val="white"/>
                </a:solidFill>
              </a:rPr>
              <a:t>信息可视化技术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lgn="l">
              <a:defRPr/>
            </a:pPr>
            <a:r>
              <a:rPr lang="en-US" altLang="es-ES" sz="1200" b="1" dirty="0">
                <a:solidFill>
                  <a:prstClr val="white">
                    <a:lumMod val="50000"/>
                  </a:prstClr>
                </a:solidFill>
              </a:rPr>
              <a:t>35</a:t>
            </a:r>
            <a:endParaRPr lang="en-US" altLang="es-ES"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4167188" y="5465112"/>
            <a:ext cx="1292148" cy="646331"/>
          </a:xfrm>
          <a:prstGeom prst="rect">
            <a:avLst/>
          </a:prstGeom>
        </p:spPr>
        <p:txBody>
          <a:bodyPr wrap="square">
            <a:spAutoFit/>
          </a:bodyPr>
          <a:lstStyle/>
          <a:p>
            <a:pPr>
              <a:lnSpc>
                <a:spcPct val="150000"/>
              </a:lnSpc>
            </a:pPr>
            <a:r>
              <a:rPr lang="zh-CN" altLang="en-US" sz="2400" dirty="0">
                <a:solidFill>
                  <a:prstClr val="black"/>
                </a:solidFill>
              </a:rPr>
              <a:t>树图</a:t>
            </a:r>
            <a:endParaRPr lang="zh-CN" altLang="en-US" sz="2400" dirty="0">
              <a:solidFill>
                <a:prstClr val="black"/>
              </a:solidFill>
            </a:endParaRPr>
          </a:p>
        </p:txBody>
      </p:sp>
      <p:pic>
        <p:nvPicPr>
          <p:cNvPr id="20" name="图片 19" descr="说明: 说明: C:\Users\Administrator\AppData\Roaming\Tencent\Users\791388489\QQ\WinTemp\RichOle\1BP0`54TSIIF5HC%O3`1QAW.png"/>
          <p:cNvPicPr/>
          <p:nvPr/>
        </p:nvPicPr>
        <p:blipFill>
          <a:blip r:embed="rId3">
            <a:extLst>
              <a:ext uri="{28A0092B-C50C-407E-A947-70E740481C1C}">
                <a14:useLocalDpi xmlns:a14="http://schemas.microsoft.com/office/drawing/2010/main" val="0"/>
              </a:ext>
            </a:extLst>
          </a:blip>
          <a:srcRect/>
          <a:stretch>
            <a:fillRect/>
          </a:stretch>
        </p:blipFill>
        <p:spPr bwMode="auto">
          <a:xfrm>
            <a:off x="452231" y="1537988"/>
            <a:ext cx="4014994" cy="3800494"/>
          </a:xfrm>
          <a:prstGeom prst="rect">
            <a:avLst/>
          </a:prstGeom>
          <a:noFill/>
          <a:ln>
            <a:noFill/>
          </a:ln>
        </p:spPr>
      </p:pic>
      <p:pic>
        <p:nvPicPr>
          <p:cNvPr id="21" name="图片 20" descr="说明: 说明: C:\Users\Administrator\AppData\Roaming\Tencent\Users\791388489\QQ\WinTemp\RichOle\8(~S0O7G[E`YTEV)K)MXCM0.png"/>
          <p:cNvPicPr/>
          <p:nvPr/>
        </p:nvPicPr>
        <p:blipFill>
          <a:blip r:embed="rId4">
            <a:extLst>
              <a:ext uri="{28A0092B-C50C-407E-A947-70E740481C1C}">
                <a14:useLocalDpi xmlns:a14="http://schemas.microsoft.com/office/drawing/2010/main" val="0"/>
              </a:ext>
            </a:extLst>
          </a:blip>
          <a:srcRect/>
          <a:stretch>
            <a:fillRect/>
          </a:stretch>
        </p:blipFill>
        <p:spPr bwMode="auto">
          <a:xfrm>
            <a:off x="4916109" y="1537988"/>
            <a:ext cx="3555538" cy="3558447"/>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4169731" cy="415498"/>
          </a:xfrm>
          <a:prstGeom prst="rect">
            <a:avLst/>
          </a:prstGeom>
          <a:noFill/>
        </p:spPr>
        <p:txBody>
          <a:bodyPr wrap="none" rtlCol="0">
            <a:spAutoFit/>
          </a:bodyPr>
          <a:lstStyle/>
          <a:p>
            <a:r>
              <a:rPr lang="zh-CN" altLang="en-US" sz="2100" b="1" spc="225" dirty="0">
                <a:solidFill>
                  <a:prstClr val="white"/>
                </a:solidFill>
              </a:rPr>
              <a:t>信息可视化的基本过程及特征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110487" y="998434"/>
            <a:ext cx="3921762" cy="2243050"/>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en-US" sz="2400" dirty="0">
                <a:solidFill>
                  <a:prstClr val="black"/>
                </a:solidFill>
              </a:rPr>
              <a:t>在 </a:t>
            </a:r>
            <a:r>
              <a:rPr lang="en-US" altLang="zh-CN" sz="2400" dirty="0">
                <a:solidFill>
                  <a:prstClr val="black"/>
                </a:solidFill>
              </a:rPr>
              <a:t>CARD </a:t>
            </a:r>
            <a:r>
              <a:rPr lang="zh-CN" altLang="en-US" sz="2400" dirty="0">
                <a:solidFill>
                  <a:prstClr val="black"/>
                </a:solidFill>
              </a:rPr>
              <a:t>等提出的信息可视化模型中，信息可视化过程可以划分为 </a:t>
            </a:r>
            <a:r>
              <a:rPr lang="en-US" altLang="zh-CN" sz="2400" dirty="0">
                <a:solidFill>
                  <a:prstClr val="black"/>
                </a:solidFill>
              </a:rPr>
              <a:t>3 </a:t>
            </a:r>
            <a:r>
              <a:rPr lang="zh-CN" altLang="en-US" sz="2400" dirty="0">
                <a:solidFill>
                  <a:prstClr val="black"/>
                </a:solidFill>
              </a:rPr>
              <a:t>个数据转换的过程</a:t>
            </a:r>
            <a:r>
              <a:rPr lang="en-US" altLang="zh-CN" sz="2400" dirty="0" smtClean="0">
                <a:solidFill>
                  <a:prstClr val="black"/>
                </a:solidFill>
              </a:rPr>
              <a:t>:</a:t>
            </a:r>
            <a:endParaRPr lang="zh-CN" altLang="en-US" sz="2400" dirty="0">
              <a:solidFill>
                <a:prstClr val="black"/>
              </a:solidFill>
            </a:endParaRPr>
          </a:p>
        </p:txBody>
      </p:sp>
      <p:sp>
        <p:nvSpPr>
          <p:cNvPr id="18" name="矩形 17"/>
          <p:cNvSpPr/>
          <p:nvPr/>
        </p:nvSpPr>
        <p:spPr>
          <a:xfrm>
            <a:off x="4571999" y="1122735"/>
            <a:ext cx="4392093" cy="1754326"/>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2400" dirty="0" smtClean="0">
                <a:solidFill>
                  <a:prstClr val="black"/>
                </a:solidFill>
              </a:rPr>
              <a:t>原始数据</a:t>
            </a:r>
            <a:r>
              <a:rPr lang="zh-CN" altLang="en-US" sz="2400" dirty="0">
                <a:solidFill>
                  <a:prstClr val="black"/>
                </a:solidFill>
              </a:rPr>
              <a:t>到数据表的转换</a:t>
            </a:r>
            <a:r>
              <a:rPr lang="zh-CN" altLang="en-US" sz="2400" dirty="0" smtClean="0">
                <a:solidFill>
                  <a:prstClr val="black"/>
                </a:solidFill>
              </a:rPr>
              <a:t>、</a:t>
            </a:r>
            <a:endParaRPr lang="en-US" altLang="zh-CN" sz="2400" dirty="0" smtClean="0">
              <a:solidFill>
                <a:prstClr val="black"/>
              </a:solidFill>
            </a:endParaRPr>
          </a:p>
          <a:p>
            <a:pPr marL="285750" indent="-285750">
              <a:lnSpc>
                <a:spcPct val="150000"/>
              </a:lnSpc>
              <a:buFont typeface="Wingdings" panose="05000000000000000000" pitchFamily="2" charset="2"/>
              <a:buChar char="ü"/>
            </a:pPr>
            <a:r>
              <a:rPr lang="zh-CN" altLang="en-US" sz="2400" dirty="0" smtClean="0">
                <a:solidFill>
                  <a:prstClr val="black"/>
                </a:solidFill>
              </a:rPr>
              <a:t>数据表</a:t>
            </a:r>
            <a:r>
              <a:rPr lang="zh-CN" altLang="en-US" sz="2400" dirty="0">
                <a:solidFill>
                  <a:prstClr val="black"/>
                </a:solidFill>
              </a:rPr>
              <a:t>到可视化结构的转换</a:t>
            </a:r>
            <a:r>
              <a:rPr lang="zh-CN" altLang="en-US" sz="2400" dirty="0" smtClean="0">
                <a:solidFill>
                  <a:prstClr val="black"/>
                </a:solidFill>
              </a:rPr>
              <a:t>、</a:t>
            </a:r>
            <a:endParaRPr lang="en-US" altLang="zh-CN" sz="2400" dirty="0" smtClean="0">
              <a:solidFill>
                <a:prstClr val="black"/>
              </a:solidFill>
            </a:endParaRPr>
          </a:p>
          <a:p>
            <a:pPr marL="285750" indent="-285750">
              <a:lnSpc>
                <a:spcPct val="150000"/>
              </a:lnSpc>
              <a:buFont typeface="Wingdings" panose="05000000000000000000" pitchFamily="2" charset="2"/>
              <a:buChar char="ü"/>
            </a:pPr>
            <a:r>
              <a:rPr lang="zh-CN" altLang="en-US" sz="2400" dirty="0" smtClean="0">
                <a:solidFill>
                  <a:prstClr val="black"/>
                </a:solidFill>
              </a:rPr>
              <a:t>可视化</a:t>
            </a:r>
            <a:r>
              <a:rPr lang="zh-CN" altLang="en-US" sz="2400" dirty="0">
                <a:solidFill>
                  <a:prstClr val="black"/>
                </a:solidFill>
              </a:rPr>
              <a:t>结构 到视图的</a:t>
            </a:r>
            <a:r>
              <a:rPr lang="zh-CN" altLang="en-US" sz="2400" dirty="0" smtClean="0">
                <a:solidFill>
                  <a:prstClr val="black"/>
                </a:solidFill>
              </a:rPr>
              <a:t>转换</a:t>
            </a:r>
            <a:endParaRPr lang="zh-CN" altLang="en-US" sz="2400" dirty="0">
              <a:solidFill>
                <a:prstClr val="black"/>
              </a:solidFill>
            </a:endParaRPr>
          </a:p>
        </p:txBody>
      </p:sp>
      <p:pic>
        <p:nvPicPr>
          <p:cNvPr id="19" name="图片 18"/>
          <p:cNvPicPr>
            <a:picLocks noChangeAspect="1"/>
          </p:cNvPicPr>
          <p:nvPr/>
        </p:nvPicPr>
        <p:blipFill>
          <a:blip r:embed="rId3"/>
          <a:stretch>
            <a:fillRect/>
          </a:stretch>
        </p:blipFill>
        <p:spPr>
          <a:xfrm>
            <a:off x="452232" y="3443288"/>
            <a:ext cx="8300204" cy="2538412"/>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4060727" cy="415498"/>
          </a:xfrm>
          <a:prstGeom prst="rect">
            <a:avLst/>
          </a:prstGeom>
          <a:noFill/>
        </p:spPr>
        <p:txBody>
          <a:bodyPr wrap="none" rtlCol="0">
            <a:spAutoFit/>
          </a:bodyPr>
          <a:lstStyle/>
          <a:p>
            <a:r>
              <a:rPr lang="zh-CN" altLang="en-US" sz="2100" b="1" spc="225" dirty="0">
                <a:solidFill>
                  <a:prstClr val="white"/>
                </a:solidFill>
              </a:rPr>
              <a:t>信息可视化具有以下主要特点</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sz="1200" b="1" dirty="0">
                <a:solidFill>
                  <a:prstClr val="white">
                    <a:lumMod val="50000"/>
                  </a:prstClr>
                </a:solidFill>
              </a:rPr>
              <a:t>35</a:t>
            </a:r>
            <a:endParaRPr lang="en-US"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233880" y="1870817"/>
            <a:ext cx="4302005" cy="1754326"/>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solidFill>
                  <a:prstClr val="black"/>
                </a:solidFill>
              </a:rPr>
              <a:t>(1)</a:t>
            </a:r>
            <a:r>
              <a:rPr lang="zh-CN" altLang="en-US" sz="2400" dirty="0">
                <a:solidFill>
                  <a:prstClr val="black"/>
                </a:solidFill>
              </a:rPr>
              <a:t>位置特征</a:t>
            </a:r>
            <a:endParaRPr lang="zh-CN" altLang="en-US" sz="2400" dirty="0">
              <a:solidFill>
                <a:prstClr val="black"/>
              </a:solidFill>
            </a:endParaRPr>
          </a:p>
          <a:p>
            <a:pPr marL="342900" indent="-342900">
              <a:lnSpc>
                <a:spcPct val="150000"/>
              </a:lnSpc>
              <a:buFont typeface="Wingdings" panose="05000000000000000000" pitchFamily="2" charset="2"/>
              <a:buChar char="p"/>
            </a:pPr>
            <a:r>
              <a:rPr lang="en-US" altLang="zh-CN" sz="2400" dirty="0">
                <a:solidFill>
                  <a:prstClr val="black"/>
                </a:solidFill>
              </a:rPr>
              <a:t>(2)</a:t>
            </a:r>
            <a:r>
              <a:rPr lang="zh-CN" altLang="en-US" sz="2400" dirty="0">
                <a:solidFill>
                  <a:prstClr val="black"/>
                </a:solidFill>
              </a:rPr>
              <a:t>直观形象性</a:t>
            </a:r>
            <a:endParaRPr lang="zh-CN" altLang="en-US" sz="2400" dirty="0">
              <a:solidFill>
                <a:prstClr val="black"/>
              </a:solidFill>
            </a:endParaRPr>
          </a:p>
          <a:p>
            <a:pPr marL="342900" indent="-342900">
              <a:lnSpc>
                <a:spcPct val="150000"/>
              </a:lnSpc>
              <a:buFont typeface="Wingdings" panose="05000000000000000000" pitchFamily="2" charset="2"/>
              <a:buChar char="p"/>
            </a:pPr>
            <a:r>
              <a:rPr lang="en-US" altLang="zh-CN" sz="2400" dirty="0">
                <a:solidFill>
                  <a:prstClr val="black"/>
                </a:solidFill>
              </a:rPr>
              <a:t>(3)</a:t>
            </a:r>
            <a:r>
              <a:rPr lang="zh-CN" altLang="en-US" sz="2400" dirty="0">
                <a:solidFill>
                  <a:prstClr val="black"/>
                </a:solidFill>
              </a:rPr>
              <a:t>多源数据的采集和</a:t>
            </a:r>
            <a:r>
              <a:rPr lang="zh-CN" altLang="en-US" sz="2400" dirty="0" smtClean="0">
                <a:solidFill>
                  <a:prstClr val="black"/>
                </a:solidFill>
              </a:rPr>
              <a:t>集成性</a:t>
            </a:r>
            <a:endParaRPr lang="zh-CN" altLang="en-US" sz="2400" dirty="0">
              <a:solidFill>
                <a:prstClr val="black"/>
              </a:solidFill>
            </a:endParaRPr>
          </a:p>
        </p:txBody>
      </p:sp>
      <p:sp>
        <p:nvSpPr>
          <p:cNvPr id="18" name="矩形 17"/>
          <p:cNvSpPr/>
          <p:nvPr/>
        </p:nvSpPr>
        <p:spPr>
          <a:xfrm>
            <a:off x="5208587" y="1755952"/>
            <a:ext cx="3337982" cy="1754326"/>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zh-CN" sz="2400" dirty="0">
                <a:solidFill>
                  <a:prstClr val="black"/>
                </a:solidFill>
              </a:rPr>
              <a:t>(4)</a:t>
            </a:r>
            <a:r>
              <a:rPr lang="zh-CN" altLang="en-US" sz="2400" dirty="0">
                <a:solidFill>
                  <a:prstClr val="black"/>
                </a:solidFill>
              </a:rPr>
              <a:t>交互探讨性</a:t>
            </a:r>
            <a:endParaRPr lang="zh-CN" altLang="en-US" sz="2400" dirty="0">
              <a:solidFill>
                <a:prstClr val="black"/>
              </a:solidFill>
            </a:endParaRPr>
          </a:p>
          <a:p>
            <a:pPr marL="285750" indent="-285750">
              <a:lnSpc>
                <a:spcPct val="150000"/>
              </a:lnSpc>
              <a:buFont typeface="Wingdings" panose="05000000000000000000" pitchFamily="2" charset="2"/>
              <a:buChar char="p"/>
            </a:pPr>
            <a:r>
              <a:rPr lang="en-US" altLang="zh-CN" sz="2400" dirty="0">
                <a:solidFill>
                  <a:prstClr val="black"/>
                </a:solidFill>
              </a:rPr>
              <a:t>(5)</a:t>
            </a:r>
            <a:r>
              <a:rPr lang="zh-CN" altLang="en-US" sz="2400" dirty="0">
                <a:solidFill>
                  <a:prstClr val="black"/>
                </a:solidFill>
              </a:rPr>
              <a:t>信息的动态性</a:t>
            </a:r>
            <a:endParaRPr lang="zh-CN" altLang="en-US" sz="2400" dirty="0">
              <a:solidFill>
                <a:prstClr val="black"/>
              </a:solidFill>
            </a:endParaRPr>
          </a:p>
          <a:p>
            <a:pPr marL="285750" indent="-285750">
              <a:lnSpc>
                <a:spcPct val="150000"/>
              </a:lnSpc>
              <a:buFont typeface="Wingdings" panose="05000000000000000000" pitchFamily="2" charset="2"/>
              <a:buChar char="p"/>
            </a:pPr>
            <a:r>
              <a:rPr lang="en-US" altLang="zh-CN" sz="2400" dirty="0">
                <a:solidFill>
                  <a:prstClr val="black"/>
                </a:solidFill>
              </a:rPr>
              <a:t>(6)</a:t>
            </a:r>
            <a:r>
              <a:rPr lang="zh-CN" altLang="en-US" sz="2400" dirty="0">
                <a:solidFill>
                  <a:prstClr val="black"/>
                </a:solidFill>
              </a:rPr>
              <a:t>信息载体的多样性 </a:t>
            </a:r>
            <a:endParaRPr lang="zh-CN" altLang="en-US" sz="2400" dirty="0">
              <a:solidFill>
                <a:prstClr val="black"/>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486963" y="1169836"/>
              <a:ext cx="2170058" cy="523220"/>
            </a:xfrm>
            <a:prstGeom prst="rect">
              <a:avLst/>
            </a:prstGeom>
            <a:noFill/>
          </p:spPr>
          <p:txBody>
            <a:bodyPr wrap="none" rtlCol="0">
              <a:spAutoFit/>
            </a:bodyPr>
            <a:lstStyle/>
            <a:p>
              <a:pPr algn="ctr"/>
              <a:r>
                <a:rPr lang="zh-CN" altLang="en-US" sz="2800" dirty="0" smtClean="0">
                  <a:solidFill>
                    <a:schemeClr val="accent4"/>
                  </a:solidFill>
                </a:rPr>
                <a:t>第</a:t>
              </a:r>
              <a:r>
                <a:rPr lang="en-US" altLang="zh-CN" sz="2800" dirty="0" smtClean="0">
                  <a:solidFill>
                    <a:schemeClr val="accent4"/>
                  </a:solidFill>
                </a:rPr>
                <a:t>2</a:t>
              </a:r>
              <a:r>
                <a:rPr lang="zh-CN" altLang="en-US" sz="2800" dirty="0" smtClean="0">
                  <a:solidFill>
                    <a:schemeClr val="accent4"/>
                  </a:solidFill>
                </a:rPr>
                <a:t>章 可视化</a:t>
              </a:r>
              <a:r>
                <a:rPr lang="zh-CN" altLang="en-US" sz="2800" dirty="0">
                  <a:solidFill>
                    <a:schemeClr val="accent4"/>
                  </a:solidFill>
                </a:rPr>
                <a:t>的类型与模型 </a:t>
              </a:r>
              <a:endParaRPr lang="zh-CN" altLang="en-US" sz="2800" dirty="0">
                <a:solidFill>
                  <a:schemeClr val="accent4"/>
                </a:solidFill>
              </a:endParaRPr>
            </a:p>
          </p:txBody>
        </p:sp>
      </p:grpSp>
      <p:grpSp>
        <p:nvGrpSpPr>
          <p:cNvPr id="2" name="组合 1"/>
          <p:cNvGrpSpPr/>
          <p:nvPr/>
        </p:nvGrpSpPr>
        <p:grpSpPr>
          <a:xfrm>
            <a:off x="1754534" y="2462595"/>
            <a:ext cx="5693399" cy="1536438"/>
            <a:chOff x="1807265" y="2462595"/>
            <a:chExt cx="5693399" cy="1536438"/>
          </a:xfrm>
        </p:grpSpPr>
        <p:grpSp>
          <p:nvGrpSpPr>
            <p:cNvPr id="67" name="组合 66"/>
            <p:cNvGrpSpPr/>
            <p:nvPr/>
          </p:nvGrpSpPr>
          <p:grpSpPr>
            <a:xfrm>
              <a:off x="1807265" y="2462595"/>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950901" cy="415498"/>
              </a:xfrm>
              <a:prstGeom prst="rect">
                <a:avLst/>
              </a:prstGeom>
            </p:spPr>
            <p:txBody>
              <a:bodyPr wrap="none">
                <a:spAutoFit/>
              </a:bodyPr>
              <a:lstStyle/>
              <a:p>
                <a:r>
                  <a:rPr lang="en-US" altLang="zh-CN" sz="2100" spc="225" dirty="0" smtClean="0">
                    <a:solidFill>
                      <a:schemeClr val="bg1"/>
                    </a:solidFill>
                    <a:latin typeface="微软雅黑" panose="020B0503020204020204" pitchFamily="34" charset="-122"/>
                    <a:ea typeface="微软雅黑" panose="020B0503020204020204" pitchFamily="34" charset="-122"/>
                  </a:rPr>
                  <a:t>2.1</a:t>
                </a:r>
                <a:r>
                  <a:rPr lang="zh-CN" altLang="en-US" sz="2100" spc="225" dirty="0">
                    <a:solidFill>
                      <a:schemeClr val="bg1"/>
                    </a:solidFill>
                    <a:latin typeface="微软雅黑" panose="020B0503020204020204" pitchFamily="34" charset="-122"/>
                    <a:ea typeface="微软雅黑" panose="020B0503020204020204" pitchFamily="34" charset="-122"/>
                  </a:rPr>
                  <a:t>　</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807265" y="3012285"/>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848857"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2</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rPr>
                  <a:t>可视化的模型 </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07265" y="3572755"/>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184731" cy="415498"/>
              </a:xfrm>
              <a:prstGeom prst="rect">
                <a:avLst/>
              </a:prstGeom>
            </p:spPr>
            <p:txBody>
              <a:bodyPr wrap="none">
                <a:spAutoFit/>
              </a:bodyPr>
              <a:lstStyle/>
              <a:p>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6" name="矩形 65"/>
            <p:cNvSpPr/>
            <p:nvPr/>
          </p:nvSpPr>
          <p:spPr>
            <a:xfrm>
              <a:off x="1881469" y="3583342"/>
              <a:ext cx="780983" cy="415498"/>
            </a:xfrm>
            <a:prstGeom prst="rect">
              <a:avLst/>
            </a:prstGeom>
          </p:spPr>
          <p:txBody>
            <a:bodyPr wrap="none">
              <a:spAutoFit/>
            </a:bodyPr>
            <a:lstStyle/>
            <a:p>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7929" y="38314"/>
            <a:ext cx="2435282" cy="300082"/>
          </a:xfrm>
          <a:prstGeom prst="rect">
            <a:avLst/>
          </a:prstGeom>
        </p:spPr>
        <p:txBody>
          <a:bodyPr wrap="none">
            <a:spAutoFit/>
          </a:bodyPr>
          <a:lstStyle/>
          <a:p>
            <a:r>
              <a:rPr lang="zh-CN" altLang="en-US" sz="1350" dirty="0">
                <a:solidFill>
                  <a:schemeClr val="bg1"/>
                </a:solidFill>
              </a:rPr>
              <a:t>高级大数据人才培养系列教材</a:t>
            </a:r>
            <a:endParaRPr lang="zh-CN" altLang="en-US" sz="1350" dirty="0">
              <a:solidFill>
                <a:schemeClr val="bg1"/>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矩形 3"/>
          <p:cNvSpPr/>
          <p:nvPr/>
        </p:nvSpPr>
        <p:spPr>
          <a:xfrm>
            <a:off x="2584630" y="2472901"/>
            <a:ext cx="1973617" cy="415498"/>
          </a:xfrm>
          <a:prstGeom prst="rect">
            <a:avLst/>
          </a:prstGeom>
        </p:spPr>
        <p:txBody>
          <a:bodyPr wrap="none">
            <a:spAutoFit/>
          </a:bodyPr>
          <a:lstStyle/>
          <a:p>
            <a:r>
              <a:rPr lang="zh-CN" altLang="en-US" sz="2100" spc="225" dirty="0">
                <a:solidFill>
                  <a:schemeClr val="bg1"/>
                </a:solidFill>
                <a:latin typeface="微软雅黑" panose="020B0503020204020204" pitchFamily="34" charset="-122"/>
                <a:ea typeface="微软雅黑" panose="020B0503020204020204" pitchFamily="34" charset="-122"/>
              </a:rPr>
              <a:t>可视化的类型</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HN" sz="1200" b="1" dirty="0" smtClean="0">
                <a:solidFill>
                  <a:schemeClr val="bg1">
                    <a:lumMod val="50000"/>
                  </a:schemeClr>
                </a:solidFill>
              </a:rPr>
              <a:t>35</a:t>
            </a:r>
            <a:endParaRPr lang="en-US" altLang="es-HN" sz="1200" b="1" dirty="0" smtClean="0">
              <a:solidFill>
                <a:schemeClr val="bg1">
                  <a:lumMod val="50000"/>
                </a:schemeClr>
              </a:solidFill>
              <a:latin typeface="+mn-lt"/>
            </a:endParaRPr>
          </a:p>
        </p:txBody>
      </p:sp>
      <p:pic>
        <p:nvPicPr>
          <p:cNvPr id="37"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77097" cy="415498"/>
          </a:xfrm>
          <a:prstGeom prst="rect">
            <a:avLst/>
          </a:prstGeom>
          <a:noFill/>
        </p:spPr>
        <p:txBody>
          <a:bodyPr wrap="none" rtlCol="0">
            <a:spAutoFit/>
          </a:bodyPr>
          <a:lstStyle/>
          <a:p>
            <a:r>
              <a:rPr lang="zh-CN" altLang="en-US" sz="2100" b="1" spc="225" dirty="0">
                <a:solidFill>
                  <a:prstClr val="white"/>
                </a:solidFill>
              </a:rPr>
              <a:t>信息可视化应用领域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427194" y="1413617"/>
            <a:ext cx="3921762" cy="2862322"/>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dirty="0">
                <a:solidFill>
                  <a:prstClr val="black"/>
                </a:solidFill>
              </a:rPr>
              <a:t>1)</a:t>
            </a:r>
            <a:r>
              <a:rPr lang="zh-CN" altLang="en-US" sz="2400" dirty="0">
                <a:solidFill>
                  <a:prstClr val="black"/>
                </a:solidFill>
              </a:rPr>
              <a:t>可视化数据挖掘  </a:t>
            </a:r>
            <a:endParaRPr lang="zh-CN" altLang="en-US" sz="2400" dirty="0">
              <a:solidFill>
                <a:prstClr val="black"/>
              </a:solidFill>
            </a:endParaRPr>
          </a:p>
          <a:p>
            <a:pPr marL="342900" indent="-342900">
              <a:lnSpc>
                <a:spcPct val="150000"/>
              </a:lnSpc>
              <a:buFont typeface="Wingdings" panose="05000000000000000000" pitchFamily="2" charset="2"/>
              <a:buChar char="p"/>
            </a:pPr>
            <a:r>
              <a:rPr lang="en-US" altLang="zh-CN" sz="2400" dirty="0">
                <a:solidFill>
                  <a:prstClr val="black"/>
                </a:solidFill>
              </a:rPr>
              <a:t>2)</a:t>
            </a:r>
            <a:r>
              <a:rPr lang="zh-CN" altLang="en-US" sz="2400" dirty="0">
                <a:solidFill>
                  <a:prstClr val="black"/>
                </a:solidFill>
              </a:rPr>
              <a:t>可视化技术在空间信息挖掘中的应用 </a:t>
            </a:r>
            <a:endParaRPr lang="zh-CN" altLang="en-US" sz="2400" dirty="0">
              <a:solidFill>
                <a:prstClr val="black"/>
              </a:solidFill>
            </a:endParaRPr>
          </a:p>
          <a:p>
            <a:pPr marL="342900" indent="-342900">
              <a:lnSpc>
                <a:spcPct val="150000"/>
              </a:lnSpc>
              <a:buFont typeface="Wingdings" panose="05000000000000000000" pitchFamily="2" charset="2"/>
              <a:buChar char="p"/>
            </a:pPr>
            <a:r>
              <a:rPr lang="en-US" altLang="zh-CN" sz="2400" dirty="0">
                <a:solidFill>
                  <a:prstClr val="black"/>
                </a:solidFill>
              </a:rPr>
              <a:t>3)KM </a:t>
            </a:r>
            <a:r>
              <a:rPr lang="zh-CN" altLang="en-US" sz="2400" dirty="0">
                <a:solidFill>
                  <a:prstClr val="black"/>
                </a:solidFill>
              </a:rPr>
              <a:t>可视化 </a:t>
            </a:r>
            <a:endParaRPr lang="zh-CN" altLang="en-US" sz="2400" dirty="0">
              <a:solidFill>
                <a:prstClr val="black"/>
              </a:solidFill>
            </a:endParaRPr>
          </a:p>
          <a:p>
            <a:pPr marL="342900" indent="-342900">
              <a:lnSpc>
                <a:spcPct val="150000"/>
              </a:lnSpc>
              <a:buFont typeface="Wingdings" panose="05000000000000000000" pitchFamily="2" charset="2"/>
              <a:buChar char="p"/>
            </a:pPr>
            <a:r>
              <a:rPr lang="en-US" altLang="zh-CN" sz="2400" dirty="0">
                <a:solidFill>
                  <a:prstClr val="black"/>
                </a:solidFill>
              </a:rPr>
              <a:t>4)</a:t>
            </a:r>
            <a:r>
              <a:rPr lang="zh-CN" altLang="en-US" sz="2400" dirty="0">
                <a:solidFill>
                  <a:prstClr val="black"/>
                </a:solidFill>
              </a:rPr>
              <a:t>信息可视化商品 </a:t>
            </a:r>
            <a:endParaRPr lang="zh-CN" altLang="en-US" sz="2400" dirty="0">
              <a:solidFill>
                <a:prstClr val="black"/>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79552" cy="415498"/>
          </a:xfrm>
          <a:prstGeom prst="rect">
            <a:avLst/>
          </a:prstGeom>
          <a:noFill/>
        </p:spPr>
        <p:txBody>
          <a:bodyPr wrap="none" rtlCol="0">
            <a:spAutoFit/>
          </a:bodyPr>
          <a:lstStyle/>
          <a:p>
            <a:r>
              <a:rPr lang="en-US" altLang="zh-CN" sz="2100" b="1" spc="225" dirty="0" smtClean="0">
                <a:solidFill>
                  <a:prstClr val="white"/>
                </a:solidFill>
              </a:rPr>
              <a:t>2.2</a:t>
            </a:r>
            <a:r>
              <a:rPr lang="zh-CN" altLang="en-US" sz="2100" b="1" spc="225" dirty="0">
                <a:solidFill>
                  <a:prstClr val="white"/>
                </a:solidFill>
              </a:rPr>
              <a:t>可视化的模型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smtClean="0">
              <a:solidFill>
                <a:prstClr val="white"/>
              </a:solidFill>
            </a:endParaRPr>
          </a:p>
        </p:txBody>
      </p:sp>
      <p:sp>
        <p:nvSpPr>
          <p:cNvPr id="45" name="矩形 44"/>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6"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49"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5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3221" name="Rectangle 56"/>
          <p:cNvSpPr>
            <a:spLocks noChangeArrowheads="1"/>
          </p:cNvSpPr>
          <p:nvPr>
            <p:custDataLst>
              <p:tags r:id="rId3"/>
            </p:custDataLst>
          </p:nvPr>
        </p:nvSpPr>
        <p:spPr bwMode="auto">
          <a:xfrm>
            <a:off x="602616" y="820272"/>
            <a:ext cx="1059687" cy="4680734"/>
          </a:xfrm>
          <a:prstGeom prst="rect">
            <a:avLst/>
          </a:prstGeom>
          <a:solidFill>
            <a:srgbClr val="DDDDDD"/>
          </a:solidFill>
          <a:ln>
            <a:noFill/>
          </a:ln>
        </p:spPr>
        <p:txBody>
          <a:bodyPr vert="horz" wrap="square" lIns="91440" tIns="45720" rIns="91440" bIns="45720" numCol="1" anchor="t" anchorCtr="0" compatLnSpc="1">
            <a:normAutofit/>
          </a:bodyPr>
          <a:lstStyle/>
          <a:p>
            <a:endParaRPr lang="zh-CN" altLang="en-US">
              <a:solidFill>
                <a:prstClr val="black"/>
              </a:solidFill>
            </a:endParaRPr>
          </a:p>
        </p:txBody>
      </p:sp>
      <p:sp>
        <p:nvSpPr>
          <p:cNvPr id="3222" name="Rectangle 57"/>
          <p:cNvSpPr>
            <a:spLocks noChangeArrowheads="1"/>
          </p:cNvSpPr>
          <p:nvPr>
            <p:custDataLst>
              <p:tags r:id="rId4"/>
            </p:custDataLst>
          </p:nvPr>
        </p:nvSpPr>
        <p:spPr bwMode="auto">
          <a:xfrm>
            <a:off x="610236" y="1798955"/>
            <a:ext cx="1059687" cy="343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zh-CN" altLang="en-US">
              <a:solidFill>
                <a:prstClr val="black"/>
              </a:solidFill>
            </a:endParaRPr>
          </a:p>
        </p:txBody>
      </p:sp>
      <p:grpSp>
        <p:nvGrpSpPr>
          <p:cNvPr id="3393" name="组合 3392"/>
          <p:cNvGrpSpPr/>
          <p:nvPr>
            <p:custDataLst>
              <p:tags r:id="rId5"/>
            </p:custDataLst>
          </p:nvPr>
        </p:nvGrpSpPr>
        <p:grpSpPr>
          <a:xfrm>
            <a:off x="885110" y="1113971"/>
            <a:ext cx="6932295" cy="1145134"/>
            <a:chOff x="1687238" y="2139909"/>
            <a:chExt cx="6932295" cy="1145134"/>
          </a:xfrm>
        </p:grpSpPr>
        <p:sp>
          <p:nvSpPr>
            <p:cNvPr id="12" name="矩形 11"/>
            <p:cNvSpPr/>
            <p:nvPr>
              <p:custDataLst>
                <p:tags r:id="rId6"/>
              </p:custDataLst>
            </p:nvPr>
          </p:nvSpPr>
          <p:spPr>
            <a:xfrm>
              <a:off x="4572043" y="2273258"/>
              <a:ext cx="4047490" cy="1011785"/>
            </a:xfrm>
            <a:prstGeom prst="rect">
              <a:avLst/>
            </a:prstGeom>
          </p:spPr>
          <p:txBody>
            <a:bodyPr wrap="square" lIns="0" tIns="0" rIns="0" bIns="0" anchor="ctr" anchorCtr="0"/>
            <a:lstStyle/>
            <a:p>
              <a:pPr>
                <a:lnSpc>
                  <a:spcPct val="120000"/>
                </a:lnSpc>
              </a:pPr>
              <a:r>
                <a:rPr lang="zh-CN" altLang="en-US" sz="1400" dirty="0">
                  <a:solidFill>
                    <a:prstClr val="black">
                      <a:lumMod val="75000"/>
                      <a:lumOff val="25000"/>
                    </a:prstClr>
                  </a:solidFill>
                </a:rPr>
                <a:t>数据可视化的流程分为了七步：获取、分析、过滤、挖掘、表示、修饰、交互。为了使这个流程更便于理解</a:t>
              </a:r>
              <a:r>
                <a:rPr lang="zh-CN" altLang="en-US" sz="1400" dirty="0" smtClean="0">
                  <a:solidFill>
                    <a:prstClr val="black">
                      <a:lumMod val="75000"/>
                      <a:lumOff val="25000"/>
                    </a:prstClr>
                  </a:solidFill>
                </a:rPr>
                <a:t>，把</a:t>
              </a:r>
              <a:r>
                <a:rPr lang="zh-CN" altLang="en-US" sz="1400" dirty="0">
                  <a:solidFill>
                    <a:prstClr val="black">
                      <a:lumMod val="75000"/>
                      <a:lumOff val="25000"/>
                    </a:prstClr>
                  </a:solidFill>
                </a:rPr>
                <a:t>这七步归纳为三大部分，即</a:t>
              </a:r>
              <a:r>
                <a:rPr lang="zh-CN" altLang="en-US" sz="1400" b="1" dirty="0">
                  <a:solidFill>
                    <a:srgbClr val="FF0000"/>
                  </a:solidFill>
                </a:rPr>
                <a:t>原始数据的转换、数据的视觉转换以及界面交互。</a:t>
              </a:r>
              <a:endParaRPr lang="da-DK" altLang="zh-CN" sz="1400" b="1" dirty="0" smtClean="0">
                <a:solidFill>
                  <a:srgbClr val="FF0000"/>
                </a:solidFill>
              </a:endParaRPr>
            </a:p>
          </p:txBody>
        </p:sp>
        <p:sp>
          <p:nvSpPr>
            <p:cNvPr id="3181" name="Freeform 16"/>
            <p:cNvSpPr/>
            <p:nvPr>
              <p:custDataLst>
                <p:tags r:id="rId7"/>
              </p:custDataLst>
            </p:nvPr>
          </p:nvSpPr>
          <p:spPr bwMode="auto">
            <a:xfrm>
              <a:off x="2253829" y="2273539"/>
              <a:ext cx="2143426" cy="470378"/>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chemeClr val="accent1">
                <a:lumMod val="75000"/>
              </a:schemeClr>
            </a:solidFill>
            <a:ln>
              <a:noFill/>
            </a:ln>
          </p:spPr>
          <p:txBody>
            <a:bodyPr vert="horz" wrap="square" lIns="91440" tIns="45720" rIns="91440" bIns="45720" numCol="1" anchor="ctr" anchorCtr="0" compatLnSpc="1">
              <a:normAutofit/>
            </a:bodyPr>
            <a:lstStyle/>
            <a:p>
              <a:pPr algn="ctr"/>
              <a:r>
                <a:rPr lang="zh-CN" altLang="en-US" dirty="0">
                  <a:solidFill>
                    <a:prstClr val="white"/>
                  </a:solidFill>
                </a:rPr>
                <a:t>顺序模型</a:t>
              </a:r>
              <a:endParaRPr lang="zh-CN" altLang="en-US" dirty="0" smtClean="0">
                <a:solidFill>
                  <a:prstClr val="white"/>
                </a:solidFill>
              </a:endParaRPr>
            </a:p>
          </p:txBody>
        </p:sp>
        <p:sp>
          <p:nvSpPr>
            <p:cNvPr id="3187" name="Freeform 22"/>
            <p:cNvSpPr/>
            <p:nvPr>
              <p:custDataLst>
                <p:tags r:id="rId8"/>
              </p:custDataLst>
            </p:nvPr>
          </p:nvSpPr>
          <p:spPr bwMode="auto">
            <a:xfrm>
              <a:off x="2253829" y="2518082"/>
              <a:ext cx="326057" cy="220490"/>
            </a:xfrm>
            <a:custGeom>
              <a:avLst/>
              <a:gdLst>
                <a:gd name="T0" fmla="*/ 244 w 244"/>
                <a:gd name="T1" fmla="*/ 69 h 165"/>
                <a:gd name="T2" fmla="*/ 0 w 244"/>
                <a:gd name="T3" fmla="*/ 0 h 165"/>
                <a:gd name="T4" fmla="*/ 0 w 244"/>
                <a:gd name="T5" fmla="*/ 165 h 165"/>
                <a:gd name="T6" fmla="*/ 244 w 244"/>
                <a:gd name="T7" fmla="*/ 69 h 165"/>
              </a:gdLst>
              <a:ahLst/>
              <a:cxnLst>
                <a:cxn ang="0">
                  <a:pos x="T0" y="T1"/>
                </a:cxn>
                <a:cxn ang="0">
                  <a:pos x="T2" y="T3"/>
                </a:cxn>
                <a:cxn ang="0">
                  <a:pos x="T4" y="T5"/>
                </a:cxn>
                <a:cxn ang="0">
                  <a:pos x="T6" y="T7"/>
                </a:cxn>
              </a:cxnLst>
              <a:rect l="0" t="0" r="r" b="b"/>
              <a:pathLst>
                <a:path w="244" h="165">
                  <a:moveTo>
                    <a:pt x="244" y="69"/>
                  </a:moveTo>
                  <a:lnTo>
                    <a:pt x="0" y="0"/>
                  </a:lnTo>
                  <a:lnTo>
                    <a:pt x="0" y="165"/>
                  </a:lnTo>
                  <a:lnTo>
                    <a:pt x="244" y="69"/>
                  </a:lnTo>
                  <a:close/>
                </a:path>
              </a:pathLst>
            </a:custGeom>
            <a:solidFill>
              <a:schemeClr val="accent1">
                <a:lumMod val="50000"/>
              </a:schemeClr>
            </a:solidFill>
            <a:ln>
              <a:noFill/>
            </a:ln>
          </p:spPr>
          <p:txBody>
            <a:bodyPr vert="horz" wrap="square" lIns="0" tIns="0" rIns="0" bIns="0" numCol="1" anchor="ctr" anchorCtr="0" compatLnSpc="1">
              <a:normAutofit fontScale="87500" lnSpcReduction="10000"/>
            </a:bodyPr>
            <a:lstStyle/>
            <a:p>
              <a:pPr algn="ctr"/>
              <a:endParaRPr lang="zh-CN" altLang="en-US">
                <a:solidFill>
                  <a:srgbClr val="FFFFFF"/>
                </a:solidFill>
              </a:endParaRPr>
            </a:p>
          </p:txBody>
        </p:sp>
        <p:sp>
          <p:nvSpPr>
            <p:cNvPr id="3223" name="Rectangle 58"/>
            <p:cNvSpPr>
              <a:spLocks noChangeArrowheads="1"/>
            </p:cNvSpPr>
            <p:nvPr>
              <p:custDataLst>
                <p:tags r:id="rId9"/>
              </p:custDataLst>
            </p:nvPr>
          </p:nvSpPr>
          <p:spPr bwMode="auto">
            <a:xfrm>
              <a:off x="1687238" y="2139909"/>
              <a:ext cx="892649" cy="470378"/>
            </a:xfrm>
            <a:prstGeom prst="rect">
              <a:avLst/>
            </a:prstGeom>
            <a:solidFill>
              <a:schemeClr val="accent1"/>
            </a:solidFill>
            <a:ln>
              <a:noFill/>
            </a:ln>
          </p:spPr>
          <p:txBody>
            <a:bodyPr vert="horz" wrap="square" lIns="0" tIns="0" rIns="0" bIns="0" numCol="1" anchor="ctr" anchorCtr="0" compatLnSpc="1">
              <a:normAutofit/>
            </a:bodyPr>
            <a:lstStyle/>
            <a:p>
              <a:pPr algn="ctr"/>
              <a:r>
                <a:rPr lang="en-US" altLang="zh-CN" dirty="0" smtClean="0">
                  <a:solidFill>
                    <a:prstClr val="white"/>
                  </a:solidFill>
                </a:rPr>
                <a:t>01</a:t>
              </a:r>
              <a:endParaRPr lang="zh-CN" altLang="en-US" dirty="0">
                <a:solidFill>
                  <a:prstClr val="white"/>
                </a:solidFill>
              </a:endParaRPr>
            </a:p>
          </p:txBody>
        </p:sp>
      </p:grpSp>
      <p:grpSp>
        <p:nvGrpSpPr>
          <p:cNvPr id="3392" name="组合 3391"/>
          <p:cNvGrpSpPr/>
          <p:nvPr>
            <p:custDataLst>
              <p:tags r:id="rId10"/>
            </p:custDataLst>
          </p:nvPr>
        </p:nvGrpSpPr>
        <p:grpSpPr>
          <a:xfrm>
            <a:off x="1069737" y="2993600"/>
            <a:ext cx="6932295" cy="605790"/>
            <a:chOff x="1687238" y="2810732"/>
            <a:chExt cx="6932295" cy="605790"/>
          </a:xfrm>
        </p:grpSpPr>
        <p:sp>
          <p:nvSpPr>
            <p:cNvPr id="3189" name="Freeform 24"/>
            <p:cNvSpPr/>
            <p:nvPr>
              <p:custDataLst>
                <p:tags r:id="rId11"/>
              </p:custDataLst>
            </p:nvPr>
          </p:nvSpPr>
          <p:spPr bwMode="auto">
            <a:xfrm>
              <a:off x="2253829" y="2945698"/>
              <a:ext cx="2143426" cy="470378"/>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rgbClr val="D37303"/>
            </a:solidFill>
            <a:ln>
              <a:noFill/>
            </a:ln>
          </p:spPr>
          <p:txBody>
            <a:bodyPr vert="horz" wrap="square" lIns="91440" tIns="45720" rIns="91440" bIns="45720" numCol="1" anchor="ctr" anchorCtr="0" compatLnSpc="1">
              <a:normAutofit/>
            </a:bodyPr>
            <a:lstStyle/>
            <a:p>
              <a:pPr algn="ctr"/>
              <a:r>
                <a:rPr lang="zh-CN" altLang="en-US" dirty="0">
                  <a:solidFill>
                    <a:prstClr val="white"/>
                  </a:solidFill>
                </a:rPr>
                <a:t>分析模型</a:t>
              </a:r>
              <a:endParaRPr lang="zh-CN" altLang="en-US" dirty="0" smtClean="0">
                <a:solidFill>
                  <a:prstClr val="white"/>
                </a:solidFill>
              </a:endParaRPr>
            </a:p>
          </p:txBody>
        </p:sp>
        <p:sp>
          <p:nvSpPr>
            <p:cNvPr id="3195" name="Freeform 30"/>
            <p:cNvSpPr/>
            <p:nvPr>
              <p:custDataLst>
                <p:tags r:id="rId12"/>
              </p:custDataLst>
            </p:nvPr>
          </p:nvSpPr>
          <p:spPr bwMode="auto">
            <a:xfrm>
              <a:off x="2253829" y="3190241"/>
              <a:ext cx="326057" cy="220490"/>
            </a:xfrm>
            <a:custGeom>
              <a:avLst/>
              <a:gdLst>
                <a:gd name="T0" fmla="*/ 244 w 244"/>
                <a:gd name="T1" fmla="*/ 68 h 165"/>
                <a:gd name="T2" fmla="*/ 0 w 244"/>
                <a:gd name="T3" fmla="*/ 0 h 165"/>
                <a:gd name="T4" fmla="*/ 0 w 244"/>
                <a:gd name="T5" fmla="*/ 165 h 165"/>
                <a:gd name="T6" fmla="*/ 244 w 244"/>
                <a:gd name="T7" fmla="*/ 68 h 165"/>
              </a:gdLst>
              <a:ahLst/>
              <a:cxnLst>
                <a:cxn ang="0">
                  <a:pos x="T0" y="T1"/>
                </a:cxn>
                <a:cxn ang="0">
                  <a:pos x="T2" y="T3"/>
                </a:cxn>
                <a:cxn ang="0">
                  <a:pos x="T4" y="T5"/>
                </a:cxn>
                <a:cxn ang="0">
                  <a:pos x="T6" y="T7"/>
                </a:cxn>
              </a:cxnLst>
              <a:rect l="0" t="0" r="r" b="b"/>
              <a:pathLst>
                <a:path w="244" h="165">
                  <a:moveTo>
                    <a:pt x="244" y="68"/>
                  </a:moveTo>
                  <a:lnTo>
                    <a:pt x="0" y="0"/>
                  </a:lnTo>
                  <a:lnTo>
                    <a:pt x="0" y="165"/>
                  </a:lnTo>
                  <a:lnTo>
                    <a:pt x="244" y="68"/>
                  </a:lnTo>
                  <a:close/>
                </a:path>
              </a:pathLst>
            </a:custGeom>
            <a:solidFill>
              <a:schemeClr val="accent2">
                <a:lumMod val="50000"/>
              </a:schemeClr>
            </a:solidFill>
            <a:ln>
              <a:noFill/>
            </a:ln>
          </p:spPr>
          <p:txBody>
            <a:bodyPr vert="horz" wrap="square" lIns="0" tIns="0" rIns="0" bIns="0" numCol="1" anchor="ctr" anchorCtr="0" compatLnSpc="1">
              <a:normAutofit fontScale="87500" lnSpcReduction="10000"/>
            </a:bodyPr>
            <a:lstStyle/>
            <a:p>
              <a:pPr algn="ctr"/>
              <a:endParaRPr lang="zh-CN" altLang="en-US">
                <a:solidFill>
                  <a:srgbClr val="FFFFFF"/>
                </a:solidFill>
              </a:endParaRPr>
            </a:p>
          </p:txBody>
        </p:sp>
        <p:sp>
          <p:nvSpPr>
            <p:cNvPr id="3226" name="Rectangle 61"/>
            <p:cNvSpPr>
              <a:spLocks noChangeArrowheads="1"/>
            </p:cNvSpPr>
            <p:nvPr>
              <p:custDataLst>
                <p:tags r:id="rId13"/>
              </p:custDataLst>
            </p:nvPr>
          </p:nvSpPr>
          <p:spPr bwMode="auto">
            <a:xfrm>
              <a:off x="1687238" y="2810732"/>
              <a:ext cx="892649" cy="470378"/>
            </a:xfrm>
            <a:prstGeom prst="rect">
              <a:avLst/>
            </a:prstGeom>
            <a:solidFill>
              <a:schemeClr val="accent2"/>
            </a:solidFill>
            <a:ln>
              <a:noFill/>
            </a:ln>
          </p:spPr>
          <p:txBody>
            <a:bodyPr vert="horz" wrap="square" lIns="0" tIns="0" rIns="0" bIns="0" numCol="1" anchor="ctr" anchorCtr="0" compatLnSpc="1">
              <a:normAutofit/>
            </a:bodyPr>
            <a:lstStyle/>
            <a:p>
              <a:pPr algn="ctr"/>
              <a:r>
                <a:rPr lang="en-US" altLang="zh-CN" dirty="0" smtClean="0">
                  <a:solidFill>
                    <a:prstClr val="white"/>
                  </a:solidFill>
                </a:rPr>
                <a:t>02</a:t>
              </a:r>
              <a:endParaRPr lang="zh-CN" altLang="en-US" dirty="0">
                <a:solidFill>
                  <a:prstClr val="white"/>
                </a:solidFill>
              </a:endParaRPr>
            </a:p>
          </p:txBody>
        </p:sp>
        <p:sp>
          <p:nvSpPr>
            <p:cNvPr id="3383" name="矩形 3382"/>
            <p:cNvSpPr/>
            <p:nvPr>
              <p:custDataLst>
                <p:tags r:id="rId14"/>
              </p:custDataLst>
            </p:nvPr>
          </p:nvSpPr>
          <p:spPr>
            <a:xfrm>
              <a:off x="4572043" y="2810732"/>
              <a:ext cx="4047490" cy="605790"/>
            </a:xfrm>
            <a:prstGeom prst="rect">
              <a:avLst/>
            </a:prstGeom>
          </p:spPr>
          <p:txBody>
            <a:bodyPr wrap="square" lIns="0" tIns="0" rIns="0" bIns="0" anchor="ctr" anchorCtr="0"/>
            <a:lstStyle/>
            <a:p>
              <a:pPr>
                <a:lnSpc>
                  <a:spcPct val="120000"/>
                </a:lnSpc>
              </a:pPr>
              <a:r>
                <a:rPr lang="zh-CN" altLang="en-US" sz="1400" dirty="0">
                  <a:solidFill>
                    <a:prstClr val="black">
                      <a:lumMod val="75000"/>
                      <a:lumOff val="25000"/>
                    </a:prstClr>
                  </a:solidFill>
                </a:rPr>
                <a:t>（</a:t>
              </a:r>
              <a:r>
                <a:rPr lang="en-US" altLang="zh-CN" sz="1400" dirty="0">
                  <a:solidFill>
                    <a:prstClr val="black">
                      <a:lumMod val="75000"/>
                      <a:lumOff val="25000"/>
                    </a:prstClr>
                  </a:solidFill>
                </a:rPr>
                <a:t>1</a:t>
              </a:r>
              <a:r>
                <a:rPr lang="zh-CN" altLang="en-US" sz="1400" dirty="0">
                  <a:solidFill>
                    <a:prstClr val="black">
                      <a:lumMod val="75000"/>
                      <a:lumOff val="25000"/>
                    </a:prstClr>
                  </a:solidFill>
                </a:rPr>
                <a:t>）数据表示与转换（</a:t>
              </a:r>
              <a:r>
                <a:rPr lang="en-US" altLang="zh-CN" sz="1400" dirty="0">
                  <a:solidFill>
                    <a:prstClr val="black">
                      <a:lumMod val="75000"/>
                      <a:lumOff val="25000"/>
                    </a:prstClr>
                  </a:solidFill>
                </a:rPr>
                <a:t>2</a:t>
              </a:r>
              <a:r>
                <a:rPr lang="zh-CN" altLang="en-US" sz="1400" dirty="0">
                  <a:solidFill>
                    <a:prstClr val="black">
                      <a:lumMod val="75000"/>
                      <a:lumOff val="25000"/>
                    </a:prstClr>
                  </a:solidFill>
                </a:rPr>
                <a:t>）数据的可视化</a:t>
              </a:r>
              <a:r>
                <a:rPr lang="zh-CN" altLang="en-US" sz="1400" dirty="0" smtClean="0">
                  <a:solidFill>
                    <a:prstClr val="black">
                      <a:lumMod val="75000"/>
                      <a:lumOff val="25000"/>
                    </a:prstClr>
                  </a:solidFill>
                </a:rPr>
                <a:t>呈现</a:t>
              </a:r>
              <a:endParaRPr lang="da-DK" altLang="zh-CN" sz="1400" dirty="0">
                <a:solidFill>
                  <a:prstClr val="black">
                    <a:lumMod val="75000"/>
                    <a:lumOff val="25000"/>
                  </a:prstClr>
                </a:solidFill>
              </a:endParaRPr>
            </a:p>
            <a:p>
              <a:pPr>
                <a:lnSpc>
                  <a:spcPct val="120000"/>
                </a:lnSpc>
              </a:pPr>
              <a:r>
                <a:rPr lang="zh-CN" altLang="en-US" sz="1400" dirty="0">
                  <a:solidFill>
                    <a:prstClr val="black">
                      <a:lumMod val="75000"/>
                      <a:lumOff val="25000"/>
                    </a:prstClr>
                  </a:solidFill>
                </a:rPr>
                <a:t>（</a:t>
              </a:r>
              <a:r>
                <a:rPr lang="en-US" altLang="zh-CN" sz="1400" dirty="0">
                  <a:solidFill>
                    <a:prstClr val="black">
                      <a:lumMod val="75000"/>
                      <a:lumOff val="25000"/>
                    </a:prstClr>
                  </a:solidFill>
                </a:rPr>
                <a:t>3</a:t>
              </a:r>
              <a:r>
                <a:rPr lang="zh-CN" altLang="en-US" sz="1400" dirty="0">
                  <a:solidFill>
                    <a:prstClr val="black">
                      <a:lumMod val="75000"/>
                      <a:lumOff val="25000"/>
                    </a:prstClr>
                  </a:solidFill>
                </a:rPr>
                <a:t>）用户交互           （</a:t>
              </a:r>
              <a:r>
                <a:rPr lang="en-US" altLang="zh-CN" sz="1400" dirty="0">
                  <a:solidFill>
                    <a:prstClr val="black">
                      <a:lumMod val="75000"/>
                      <a:lumOff val="25000"/>
                    </a:prstClr>
                  </a:solidFill>
                </a:rPr>
                <a:t>4</a:t>
              </a:r>
              <a:r>
                <a:rPr lang="zh-CN" altLang="en-US" sz="1400" dirty="0">
                  <a:solidFill>
                    <a:prstClr val="black">
                      <a:lumMod val="75000"/>
                      <a:lumOff val="25000"/>
                    </a:prstClr>
                  </a:solidFill>
                </a:rPr>
                <a:t>）分析推理</a:t>
              </a:r>
              <a:endParaRPr lang="da-DK" altLang="zh-CN" sz="1400" dirty="0" smtClean="0">
                <a:solidFill>
                  <a:prstClr val="black">
                    <a:lumMod val="75000"/>
                    <a:lumOff val="25000"/>
                  </a:prstClr>
                </a:solidFill>
              </a:endParaRPr>
            </a:p>
          </p:txBody>
        </p:sp>
      </p:grpSp>
      <p:grpSp>
        <p:nvGrpSpPr>
          <p:cNvPr id="3391" name="组合 3390"/>
          <p:cNvGrpSpPr/>
          <p:nvPr>
            <p:custDataLst>
              <p:tags r:id="rId15"/>
            </p:custDataLst>
          </p:nvPr>
        </p:nvGrpSpPr>
        <p:grpSpPr>
          <a:xfrm>
            <a:off x="1084623" y="4608579"/>
            <a:ext cx="7136765" cy="718820"/>
            <a:chOff x="1687238" y="3473536"/>
            <a:chExt cx="7136765" cy="718820"/>
          </a:xfrm>
        </p:grpSpPr>
        <p:sp>
          <p:nvSpPr>
            <p:cNvPr id="3197" name="Freeform 32"/>
            <p:cNvSpPr/>
            <p:nvPr>
              <p:custDataLst>
                <p:tags r:id="rId16"/>
              </p:custDataLst>
            </p:nvPr>
          </p:nvSpPr>
          <p:spPr bwMode="auto">
            <a:xfrm>
              <a:off x="2253829" y="3607167"/>
              <a:ext cx="2143426" cy="470378"/>
            </a:xfrm>
            <a:custGeom>
              <a:avLst/>
              <a:gdLst>
                <a:gd name="T0" fmla="*/ 1604 w 1604"/>
                <a:gd name="T1" fmla="*/ 176 h 352"/>
                <a:gd name="T2" fmla="*/ 1461 w 1604"/>
                <a:gd name="T3" fmla="*/ 352 h 352"/>
                <a:gd name="T4" fmla="*/ 0 w 1604"/>
                <a:gd name="T5" fmla="*/ 352 h 352"/>
                <a:gd name="T6" fmla="*/ 0 w 1604"/>
                <a:gd name="T7" fmla="*/ 0 h 352"/>
                <a:gd name="T8" fmla="*/ 1461 w 1604"/>
                <a:gd name="T9" fmla="*/ 0 h 352"/>
                <a:gd name="T10" fmla="*/ 1604 w 1604"/>
                <a:gd name="T11" fmla="*/ 176 h 352"/>
              </a:gdLst>
              <a:ahLst/>
              <a:cxnLst>
                <a:cxn ang="0">
                  <a:pos x="T0" y="T1"/>
                </a:cxn>
                <a:cxn ang="0">
                  <a:pos x="T2" y="T3"/>
                </a:cxn>
                <a:cxn ang="0">
                  <a:pos x="T4" y="T5"/>
                </a:cxn>
                <a:cxn ang="0">
                  <a:pos x="T6" y="T7"/>
                </a:cxn>
                <a:cxn ang="0">
                  <a:pos x="T8" y="T9"/>
                </a:cxn>
                <a:cxn ang="0">
                  <a:pos x="T10" y="T11"/>
                </a:cxn>
              </a:cxnLst>
              <a:rect l="0" t="0" r="r" b="b"/>
              <a:pathLst>
                <a:path w="1604" h="352">
                  <a:moveTo>
                    <a:pt x="1604" y="176"/>
                  </a:moveTo>
                  <a:lnTo>
                    <a:pt x="1461" y="352"/>
                  </a:lnTo>
                  <a:lnTo>
                    <a:pt x="0" y="352"/>
                  </a:lnTo>
                  <a:lnTo>
                    <a:pt x="0" y="0"/>
                  </a:lnTo>
                  <a:lnTo>
                    <a:pt x="1461" y="0"/>
                  </a:lnTo>
                  <a:lnTo>
                    <a:pt x="1604" y="176"/>
                  </a:lnTo>
                  <a:close/>
                </a:path>
              </a:pathLst>
            </a:custGeom>
            <a:solidFill>
              <a:schemeClr val="accent3">
                <a:lumMod val="75000"/>
              </a:schemeClr>
            </a:solidFill>
            <a:ln>
              <a:noFill/>
            </a:ln>
          </p:spPr>
          <p:txBody>
            <a:bodyPr vert="horz" wrap="square" lIns="91440" tIns="45720" rIns="91440" bIns="45720" numCol="1" anchor="ctr" anchorCtr="0" compatLnSpc="1">
              <a:normAutofit/>
            </a:bodyPr>
            <a:lstStyle/>
            <a:p>
              <a:pPr algn="ctr"/>
              <a:r>
                <a:rPr lang="zh-CN" altLang="en-US" dirty="0">
                  <a:solidFill>
                    <a:prstClr val="white"/>
                  </a:solidFill>
                </a:rPr>
                <a:t>循环模型 </a:t>
              </a:r>
              <a:endParaRPr lang="zh-CN" altLang="en-US" dirty="0" smtClean="0">
                <a:solidFill>
                  <a:prstClr val="white"/>
                </a:solidFill>
              </a:endParaRPr>
            </a:p>
          </p:txBody>
        </p:sp>
        <p:sp>
          <p:nvSpPr>
            <p:cNvPr id="3203" name="Freeform 38"/>
            <p:cNvSpPr/>
            <p:nvPr>
              <p:custDataLst>
                <p:tags r:id="rId17"/>
              </p:custDataLst>
            </p:nvPr>
          </p:nvSpPr>
          <p:spPr bwMode="auto">
            <a:xfrm>
              <a:off x="2253829" y="3851710"/>
              <a:ext cx="326057" cy="220490"/>
            </a:xfrm>
            <a:custGeom>
              <a:avLst/>
              <a:gdLst>
                <a:gd name="T0" fmla="*/ 244 w 244"/>
                <a:gd name="T1" fmla="*/ 69 h 165"/>
                <a:gd name="T2" fmla="*/ 0 w 244"/>
                <a:gd name="T3" fmla="*/ 0 h 165"/>
                <a:gd name="T4" fmla="*/ 0 w 244"/>
                <a:gd name="T5" fmla="*/ 165 h 165"/>
                <a:gd name="T6" fmla="*/ 244 w 244"/>
                <a:gd name="T7" fmla="*/ 69 h 165"/>
              </a:gdLst>
              <a:ahLst/>
              <a:cxnLst>
                <a:cxn ang="0">
                  <a:pos x="T0" y="T1"/>
                </a:cxn>
                <a:cxn ang="0">
                  <a:pos x="T2" y="T3"/>
                </a:cxn>
                <a:cxn ang="0">
                  <a:pos x="T4" y="T5"/>
                </a:cxn>
                <a:cxn ang="0">
                  <a:pos x="T6" y="T7"/>
                </a:cxn>
              </a:cxnLst>
              <a:rect l="0" t="0" r="r" b="b"/>
              <a:pathLst>
                <a:path w="244" h="165">
                  <a:moveTo>
                    <a:pt x="244" y="69"/>
                  </a:moveTo>
                  <a:lnTo>
                    <a:pt x="0" y="0"/>
                  </a:lnTo>
                  <a:lnTo>
                    <a:pt x="0" y="165"/>
                  </a:lnTo>
                  <a:lnTo>
                    <a:pt x="244" y="69"/>
                  </a:lnTo>
                  <a:close/>
                </a:path>
              </a:pathLst>
            </a:custGeom>
            <a:solidFill>
              <a:schemeClr val="accent3">
                <a:lumMod val="50000"/>
              </a:schemeClr>
            </a:solidFill>
            <a:ln>
              <a:noFill/>
            </a:ln>
          </p:spPr>
          <p:txBody>
            <a:bodyPr vert="horz" wrap="square" lIns="0" tIns="0" rIns="0" bIns="0" numCol="1" anchor="ctr" anchorCtr="0" compatLnSpc="1">
              <a:normAutofit fontScale="87500" lnSpcReduction="10000"/>
            </a:bodyPr>
            <a:lstStyle/>
            <a:p>
              <a:pPr algn="ctr"/>
              <a:endParaRPr lang="zh-CN" altLang="en-US">
                <a:solidFill>
                  <a:srgbClr val="FFFFFF"/>
                </a:solidFill>
              </a:endParaRPr>
            </a:p>
          </p:txBody>
        </p:sp>
        <p:sp>
          <p:nvSpPr>
            <p:cNvPr id="3228" name="Rectangle 63"/>
            <p:cNvSpPr>
              <a:spLocks noChangeArrowheads="1"/>
            </p:cNvSpPr>
            <p:nvPr>
              <p:custDataLst>
                <p:tags r:id="rId18"/>
              </p:custDataLst>
            </p:nvPr>
          </p:nvSpPr>
          <p:spPr bwMode="auto">
            <a:xfrm>
              <a:off x="1687238" y="3473536"/>
              <a:ext cx="892649" cy="470378"/>
            </a:xfrm>
            <a:prstGeom prst="rect">
              <a:avLst/>
            </a:prstGeom>
            <a:solidFill>
              <a:schemeClr val="accent3"/>
            </a:solidFill>
            <a:ln>
              <a:noFill/>
            </a:ln>
          </p:spPr>
          <p:txBody>
            <a:bodyPr vert="horz" wrap="square" lIns="0" tIns="0" rIns="0" bIns="0" numCol="1" anchor="ctr" anchorCtr="0" compatLnSpc="1">
              <a:normAutofit/>
            </a:bodyPr>
            <a:lstStyle/>
            <a:p>
              <a:pPr algn="ctr"/>
              <a:r>
                <a:rPr lang="en-US" altLang="zh-CN" dirty="0" smtClean="0">
                  <a:solidFill>
                    <a:prstClr val="white"/>
                  </a:solidFill>
                </a:rPr>
                <a:t>03</a:t>
              </a:r>
              <a:endParaRPr lang="zh-CN" altLang="en-US" dirty="0">
                <a:solidFill>
                  <a:prstClr val="white"/>
                </a:solidFill>
              </a:endParaRPr>
            </a:p>
          </p:txBody>
        </p:sp>
        <p:sp>
          <p:nvSpPr>
            <p:cNvPr id="3384" name="矩形 3383"/>
            <p:cNvSpPr/>
            <p:nvPr>
              <p:custDataLst>
                <p:tags r:id="rId19"/>
              </p:custDataLst>
            </p:nvPr>
          </p:nvSpPr>
          <p:spPr>
            <a:xfrm>
              <a:off x="4572043" y="3473536"/>
              <a:ext cx="4251960" cy="718820"/>
            </a:xfrm>
            <a:prstGeom prst="rect">
              <a:avLst/>
            </a:prstGeom>
          </p:spPr>
          <p:txBody>
            <a:bodyPr wrap="square" lIns="0" tIns="0" rIns="0" bIns="0" anchor="ctr" anchorCtr="0">
              <a:normAutofit fontScale="97500"/>
            </a:bodyPr>
            <a:lstStyle/>
            <a:p>
              <a:pPr>
                <a:lnSpc>
                  <a:spcPct val="120000"/>
                </a:lnSpc>
              </a:pPr>
              <a:r>
                <a:rPr lang="zh-CN" altLang="en-US" sz="1400" dirty="0">
                  <a:solidFill>
                    <a:prstClr val="black">
                      <a:lumMod val="75000"/>
                      <a:lumOff val="25000"/>
                    </a:prstClr>
                  </a:solidFill>
                </a:rPr>
                <a:t>（</a:t>
              </a:r>
              <a:r>
                <a:rPr lang="en-US" altLang="zh-CN" sz="1400" dirty="0">
                  <a:solidFill>
                    <a:prstClr val="black">
                      <a:lumMod val="75000"/>
                      <a:lumOff val="25000"/>
                    </a:prstClr>
                  </a:solidFill>
                </a:rPr>
                <a:t>1</a:t>
              </a:r>
              <a:r>
                <a:rPr lang="zh-CN" altLang="en-US" sz="1400" dirty="0">
                  <a:solidFill>
                    <a:prstClr val="black">
                      <a:lumMod val="75000"/>
                      <a:lumOff val="25000"/>
                    </a:prstClr>
                  </a:solidFill>
                </a:rPr>
                <a:t>）探索循环：（</a:t>
              </a:r>
              <a:r>
                <a:rPr lang="en-US" altLang="zh-CN" sz="1400" dirty="0">
                  <a:solidFill>
                    <a:prstClr val="black">
                      <a:lumMod val="75000"/>
                      <a:lumOff val="25000"/>
                    </a:prstClr>
                  </a:solidFill>
                </a:rPr>
                <a:t>2</a:t>
              </a:r>
              <a:r>
                <a:rPr lang="zh-CN" altLang="en-US" sz="1400" dirty="0">
                  <a:solidFill>
                    <a:prstClr val="black">
                      <a:lumMod val="75000"/>
                      <a:lumOff val="25000"/>
                    </a:prstClr>
                  </a:solidFill>
                </a:rPr>
                <a:t>）验证循环（</a:t>
              </a:r>
              <a:r>
                <a:rPr lang="en-US" altLang="zh-CN" sz="1400" dirty="0">
                  <a:solidFill>
                    <a:prstClr val="black">
                      <a:lumMod val="75000"/>
                      <a:lumOff val="25000"/>
                    </a:prstClr>
                  </a:solidFill>
                </a:rPr>
                <a:t>3</a:t>
              </a:r>
              <a:r>
                <a:rPr lang="zh-CN" altLang="en-US" sz="1400" dirty="0">
                  <a:solidFill>
                    <a:prstClr val="black">
                      <a:lumMod val="75000"/>
                      <a:lumOff val="25000"/>
                    </a:prstClr>
                  </a:solidFill>
                </a:rPr>
                <a:t>）知识产生循环</a:t>
              </a:r>
              <a:endParaRPr lang="da-DK" altLang="zh-CN" sz="1400" dirty="0" smtClean="0">
                <a:solidFill>
                  <a:prstClr val="black">
                    <a:lumMod val="75000"/>
                    <a:lumOff val="25000"/>
                  </a:prstClr>
                </a:solidFill>
              </a:endParaRPr>
            </a:p>
          </p:txBody>
        </p:sp>
      </p:gr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14"/>
            <p:cNvSpPr txBox="1"/>
            <p:nvPr/>
          </p:nvSpPr>
          <p:spPr>
            <a:xfrm>
              <a:off x="3486963" y="1169836"/>
              <a:ext cx="2170058" cy="523220"/>
            </a:xfrm>
            <a:prstGeom prst="rect">
              <a:avLst/>
            </a:prstGeom>
            <a:noFill/>
          </p:spPr>
          <p:txBody>
            <a:bodyPr wrap="none" rtlCol="0">
              <a:spAutoFit/>
            </a:bodyPr>
            <a:lstStyle/>
            <a:p>
              <a:pPr algn="ctr"/>
              <a:r>
                <a:rPr lang="zh-CN" altLang="en-US" sz="2800" dirty="0" smtClean="0">
                  <a:solidFill>
                    <a:srgbClr val="FFC000"/>
                  </a:solidFill>
                </a:rPr>
                <a:t>第</a:t>
              </a:r>
              <a:r>
                <a:rPr lang="en-US" altLang="zh-CN" sz="2800" dirty="0" smtClean="0">
                  <a:solidFill>
                    <a:srgbClr val="FFC000"/>
                  </a:solidFill>
                </a:rPr>
                <a:t>2</a:t>
              </a:r>
              <a:r>
                <a:rPr lang="zh-CN" altLang="en-US" sz="2800" dirty="0" smtClean="0">
                  <a:solidFill>
                    <a:srgbClr val="FFC000"/>
                  </a:solidFill>
                </a:rPr>
                <a:t>章 可视化</a:t>
              </a:r>
              <a:r>
                <a:rPr lang="zh-CN" altLang="en-US" sz="2800" dirty="0">
                  <a:solidFill>
                    <a:srgbClr val="FFC000"/>
                  </a:solidFill>
                </a:rPr>
                <a:t>的类型与模型 </a:t>
              </a:r>
              <a:endParaRPr lang="zh-CN" altLang="en-US" sz="2800" dirty="0">
                <a:solidFill>
                  <a:srgbClr val="FFC000"/>
                </a:solidFill>
              </a:endParaRPr>
            </a:p>
          </p:txBody>
        </p:sp>
      </p:grpSp>
      <p:grpSp>
        <p:nvGrpSpPr>
          <p:cNvPr id="2" name="组合 1"/>
          <p:cNvGrpSpPr/>
          <p:nvPr/>
        </p:nvGrpSpPr>
        <p:grpSpPr>
          <a:xfrm>
            <a:off x="1754534" y="2462595"/>
            <a:ext cx="5693399" cy="1536438"/>
            <a:chOff x="1807265" y="2462595"/>
            <a:chExt cx="5693399" cy="1536438"/>
          </a:xfrm>
        </p:grpSpPr>
        <p:grpSp>
          <p:nvGrpSpPr>
            <p:cNvPr id="67" name="组合 66"/>
            <p:cNvGrpSpPr/>
            <p:nvPr/>
          </p:nvGrpSpPr>
          <p:grpSpPr>
            <a:xfrm>
              <a:off x="1807265" y="2462595"/>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矩形 47"/>
              <p:cNvSpPr/>
              <p:nvPr/>
            </p:nvSpPr>
            <p:spPr>
              <a:xfrm>
                <a:off x="1883286" y="2462595"/>
                <a:ext cx="950901" cy="415498"/>
              </a:xfrm>
              <a:prstGeom prst="rect">
                <a:avLst/>
              </a:prstGeom>
            </p:spPr>
            <p:txBody>
              <a:bodyPr wrap="none">
                <a:spAutoFit/>
              </a:bodyPr>
              <a:lstStyle/>
              <a:p>
                <a:r>
                  <a:rPr lang="en-US" altLang="zh-CN" sz="2100" spc="225" dirty="0" smtClean="0"/>
                  <a:t>2.1</a:t>
                </a:r>
                <a:r>
                  <a:rPr lang="zh-CN" altLang="en-US" sz="2100" spc="225" dirty="0">
                    <a:solidFill>
                      <a:prstClr val="white"/>
                    </a:solidFill>
                  </a:rPr>
                  <a:t>　</a:t>
                </a:r>
                <a:endParaRPr lang="zh-CN" altLang="en-US" sz="2100" spc="225" dirty="0">
                  <a:solidFill>
                    <a:prstClr val="white"/>
                  </a:solidFill>
                </a:endParaRPr>
              </a:p>
            </p:txBody>
          </p:sp>
        </p:grpSp>
        <p:grpSp>
          <p:nvGrpSpPr>
            <p:cNvPr id="68" name="组合 67"/>
            <p:cNvGrpSpPr/>
            <p:nvPr/>
          </p:nvGrpSpPr>
          <p:grpSpPr>
            <a:xfrm>
              <a:off x="1807265" y="3012285"/>
              <a:ext cx="5693399" cy="394200"/>
              <a:chOff x="1807265" y="2935089"/>
              <a:chExt cx="5693399" cy="394200"/>
            </a:xfrm>
          </p:grpSpPr>
          <p:sp>
            <p:nvSpPr>
              <p:cNvPr id="49" name="圆角矩形 48"/>
              <p:cNvSpPr/>
              <p:nvPr/>
            </p:nvSpPr>
            <p:spPr>
              <a:xfrm>
                <a:off x="1807265" y="2935089"/>
                <a:ext cx="5693399" cy="394200"/>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矩形 49"/>
              <p:cNvSpPr/>
              <p:nvPr/>
            </p:nvSpPr>
            <p:spPr>
              <a:xfrm>
                <a:off x="1927815" y="3057168"/>
                <a:ext cx="3392708" cy="272121"/>
              </a:xfrm>
              <a:prstGeom prst="rect">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prstClr val="white"/>
                    </a:solidFill>
                  </a:rPr>
                  <a:t>2.2</a:t>
                </a:r>
                <a:r>
                  <a:rPr lang="zh-CN" altLang="en-US" sz="2000" dirty="0">
                    <a:solidFill>
                      <a:prstClr val="white"/>
                    </a:solidFill>
                  </a:rPr>
                  <a:t>　可视化的模型 </a:t>
                </a:r>
                <a:endParaRPr lang="zh-CN" altLang="en-US" sz="2000" dirty="0">
                  <a:solidFill>
                    <a:prstClr val="white"/>
                  </a:solidFill>
                </a:endParaRPr>
              </a:p>
            </p:txBody>
          </p:sp>
        </p:grpSp>
        <p:grpSp>
          <p:nvGrpSpPr>
            <p:cNvPr id="69" name="组合 68"/>
            <p:cNvGrpSpPr/>
            <p:nvPr/>
          </p:nvGrpSpPr>
          <p:grpSpPr>
            <a:xfrm>
              <a:off x="1807265" y="3572755"/>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矩形 51"/>
              <p:cNvSpPr/>
              <p:nvPr/>
            </p:nvSpPr>
            <p:spPr>
              <a:xfrm>
                <a:off x="1881814" y="3411473"/>
                <a:ext cx="184731" cy="415498"/>
              </a:xfrm>
              <a:prstGeom prst="rect">
                <a:avLst/>
              </a:prstGeom>
            </p:spPr>
            <p:txBody>
              <a:bodyPr wrap="none">
                <a:spAutoFit/>
              </a:bodyPr>
              <a:lstStyle/>
              <a:p>
                <a:endParaRPr lang="zh-CN" altLang="en-US" sz="2100" spc="225" dirty="0">
                  <a:solidFill>
                    <a:prstClr val="black">
                      <a:lumMod val="75000"/>
                      <a:lumOff val="25000"/>
                    </a:prstClr>
                  </a:solidFill>
                </a:endParaRPr>
              </a:p>
            </p:txBody>
          </p:sp>
        </p:grpSp>
        <p:sp>
          <p:nvSpPr>
            <p:cNvPr id="66" name="矩形 65"/>
            <p:cNvSpPr/>
            <p:nvPr/>
          </p:nvSpPr>
          <p:spPr>
            <a:xfrm>
              <a:off x="1881469" y="3583342"/>
              <a:ext cx="780983" cy="415498"/>
            </a:xfrm>
            <a:prstGeom prst="rect">
              <a:avLst/>
            </a:prstGeom>
          </p:spPr>
          <p:txBody>
            <a:bodyPr wrap="none">
              <a:spAutoFit/>
            </a:bodyPr>
            <a:lstStyle/>
            <a:p>
              <a:r>
                <a:rPr lang="zh-CN" altLang="en-US" sz="2100" spc="225" dirty="0" smtClean="0">
                  <a:solidFill>
                    <a:prstClr val="black">
                      <a:lumMod val="75000"/>
                      <a:lumOff val="25000"/>
                    </a:prstClr>
                  </a:solidFill>
                </a:rPr>
                <a:t>习题</a:t>
              </a:r>
              <a:endParaRPr lang="zh-CN" altLang="en-US" sz="2100" spc="225" dirty="0">
                <a:solidFill>
                  <a:prstClr val="black">
                    <a:lumMod val="75000"/>
                    <a:lumOff val="25000"/>
                  </a:prstClr>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7929" y="38314"/>
            <a:ext cx="2435282" cy="300082"/>
          </a:xfrm>
          <a:prstGeom prst="rect">
            <a:avLst/>
          </a:prstGeom>
        </p:spPr>
        <p:txBody>
          <a:bodyPr wrap="none">
            <a:spAutoFit/>
          </a:bodyPr>
          <a:lstStyle/>
          <a:p>
            <a:r>
              <a:rPr lang="zh-CN" altLang="en-US" sz="1350" dirty="0">
                <a:solidFill>
                  <a:prstClr val="white"/>
                </a:solidFill>
              </a:rPr>
              <a:t>高级大数据人才培养系列教材</a:t>
            </a:r>
            <a:endParaRPr lang="zh-CN" altLang="en-US" sz="1350" dirty="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矩形 3"/>
          <p:cNvSpPr/>
          <p:nvPr/>
        </p:nvSpPr>
        <p:spPr>
          <a:xfrm>
            <a:off x="2584630" y="2472901"/>
            <a:ext cx="1973617" cy="415498"/>
          </a:xfrm>
          <a:prstGeom prst="rect">
            <a:avLst/>
          </a:prstGeom>
        </p:spPr>
        <p:txBody>
          <a:bodyPr wrap="none">
            <a:spAutoFit/>
          </a:bodyPr>
          <a:lstStyle/>
          <a:p>
            <a:r>
              <a:rPr lang="zh-CN" altLang="en-US" sz="2100" spc="225" dirty="0"/>
              <a:t>可视化的类型</a:t>
            </a:r>
            <a:endParaRPr lang="zh-CN" altLang="en-US" sz="2100" spc="225" dirty="0"/>
          </a:p>
        </p:txBody>
      </p:sp>
      <p:pic>
        <p:nvPicPr>
          <p:cNvPr id="30"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4"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smtClean="0">
                <a:solidFill>
                  <a:prstClr val="white">
                    <a:lumMod val="50000"/>
                  </a:prstClr>
                </a:solidFill>
              </a:rPr>
              <a:t>35</a:t>
            </a:r>
            <a:endParaRPr lang="en-US" altLang="es-HN" sz="1200" b="1" dirty="0" smtClean="0">
              <a:solidFill>
                <a:prstClr val="white">
                  <a:lumMod val="50000"/>
                </a:prstClr>
              </a:solidFill>
            </a:endParaRPr>
          </a:p>
        </p:txBody>
      </p:sp>
      <p:pic>
        <p:nvPicPr>
          <p:cNvPr id="37"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377300" cy="415498"/>
          </a:xfrm>
          <a:prstGeom prst="rect">
            <a:avLst/>
          </a:prstGeom>
          <a:noFill/>
        </p:spPr>
        <p:txBody>
          <a:bodyPr wrap="none" rtlCol="0">
            <a:spAutoFit/>
          </a:bodyPr>
          <a:lstStyle/>
          <a:p>
            <a:r>
              <a:rPr lang="zh-CN" altLang="en-US" sz="2100" b="1" spc="225" dirty="0">
                <a:solidFill>
                  <a:prstClr val="white"/>
                </a:solidFill>
              </a:rPr>
              <a:t>顺序模型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2755922" y="5139692"/>
            <a:ext cx="4054432" cy="646331"/>
          </a:xfrm>
          <a:prstGeom prst="rect">
            <a:avLst/>
          </a:prstGeom>
        </p:spPr>
        <p:txBody>
          <a:bodyPr wrap="square">
            <a:spAutoFit/>
          </a:bodyPr>
          <a:lstStyle/>
          <a:p>
            <a:pPr>
              <a:lnSpc>
                <a:spcPct val="150000"/>
              </a:lnSpc>
            </a:pPr>
            <a:r>
              <a:rPr lang="zh-CN" altLang="en-US" sz="2400" dirty="0" smtClean="0">
                <a:solidFill>
                  <a:prstClr val="black"/>
                </a:solidFill>
              </a:rPr>
              <a:t>              顺序</a:t>
            </a:r>
            <a:r>
              <a:rPr lang="zh-CN" altLang="en-US" sz="2400" dirty="0">
                <a:solidFill>
                  <a:prstClr val="black"/>
                </a:solidFill>
              </a:rPr>
              <a:t>模型</a:t>
            </a:r>
            <a:endParaRPr lang="zh-CN" altLang="en-US" sz="2400" dirty="0">
              <a:solidFill>
                <a:prstClr val="black"/>
              </a:solidFill>
            </a:endParaRPr>
          </a:p>
        </p:txBody>
      </p:sp>
      <p:sp>
        <p:nvSpPr>
          <p:cNvPr id="12" name="矩形 11"/>
          <p:cNvSpPr/>
          <p:nvPr/>
        </p:nvSpPr>
        <p:spPr>
          <a:xfrm>
            <a:off x="636586" y="916685"/>
            <a:ext cx="7646801" cy="1754326"/>
          </a:xfrm>
          <a:prstGeom prst="rect">
            <a:avLst/>
          </a:prstGeom>
        </p:spPr>
        <p:txBody>
          <a:bodyPr wrap="square">
            <a:spAutoFit/>
          </a:bodyPr>
          <a:lstStyle/>
          <a:p>
            <a:r>
              <a:rPr lang="en-US" altLang="zh-CN" dirty="0"/>
              <a:t>1.</a:t>
            </a:r>
            <a:r>
              <a:rPr lang="zh-CN" altLang="en-US" dirty="0"/>
              <a:t>原始数据的转换 </a:t>
            </a:r>
            <a:endParaRPr lang="zh-CN" altLang="en-US" dirty="0"/>
          </a:p>
          <a:p>
            <a:r>
              <a:rPr lang="zh-CN" altLang="en-US" dirty="0"/>
              <a:t>原始数据的转换包括 </a:t>
            </a:r>
            <a:r>
              <a:rPr lang="en-US" altLang="zh-CN" dirty="0"/>
              <a:t>7 </a:t>
            </a:r>
            <a:r>
              <a:rPr lang="zh-CN" altLang="en-US" dirty="0"/>
              <a:t>个阶段里的获取、分析、过滤和挖掘。 </a:t>
            </a:r>
            <a:endParaRPr lang="zh-CN" altLang="en-US" dirty="0"/>
          </a:p>
          <a:p>
            <a:r>
              <a:rPr lang="en-US" altLang="zh-CN" dirty="0"/>
              <a:t>2.</a:t>
            </a:r>
            <a:r>
              <a:rPr lang="zh-CN" altLang="en-US" dirty="0"/>
              <a:t>数据的视觉转换 </a:t>
            </a:r>
            <a:endParaRPr lang="zh-CN" altLang="en-US" dirty="0"/>
          </a:p>
          <a:p>
            <a:r>
              <a:rPr lang="zh-CN" altLang="en-US" dirty="0"/>
              <a:t>数据的视觉转换包括 </a:t>
            </a:r>
            <a:r>
              <a:rPr lang="en-US" altLang="zh-CN" dirty="0"/>
              <a:t>7 </a:t>
            </a:r>
            <a:r>
              <a:rPr lang="zh-CN" altLang="en-US" dirty="0"/>
              <a:t>个阶段里的表示和修饰。 </a:t>
            </a:r>
            <a:endParaRPr lang="zh-CN" altLang="en-US" dirty="0"/>
          </a:p>
          <a:p>
            <a:r>
              <a:rPr lang="en-US" altLang="zh-CN" dirty="0"/>
              <a:t>3.</a:t>
            </a:r>
            <a:r>
              <a:rPr lang="zh-CN" altLang="en-US" dirty="0"/>
              <a:t>界面交互 </a:t>
            </a:r>
            <a:endParaRPr lang="zh-CN" altLang="en-US" dirty="0"/>
          </a:p>
          <a:p>
            <a:r>
              <a:rPr lang="zh-CN" altLang="en-US" dirty="0"/>
              <a:t>界面交互包括 </a:t>
            </a:r>
            <a:r>
              <a:rPr lang="en-US" altLang="zh-CN" dirty="0"/>
              <a:t>7 </a:t>
            </a:r>
            <a:r>
              <a:rPr lang="zh-CN" altLang="en-US" dirty="0"/>
              <a:t>个阶段里的交互。 </a:t>
            </a:r>
            <a:endParaRPr lang="zh-CN" altLang="en-US" dirty="0"/>
          </a:p>
        </p:txBody>
      </p:sp>
      <p:pic>
        <p:nvPicPr>
          <p:cNvPr id="20" name="图片 19"/>
          <p:cNvPicPr>
            <a:picLocks noChangeAspect="1"/>
          </p:cNvPicPr>
          <p:nvPr/>
        </p:nvPicPr>
        <p:blipFill>
          <a:blip r:embed="rId3"/>
          <a:stretch>
            <a:fillRect/>
          </a:stretch>
        </p:blipFill>
        <p:spPr>
          <a:xfrm>
            <a:off x="158643" y="3340483"/>
            <a:ext cx="8617164" cy="1574800"/>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377300" cy="415498"/>
          </a:xfrm>
          <a:prstGeom prst="rect">
            <a:avLst/>
          </a:prstGeom>
          <a:noFill/>
        </p:spPr>
        <p:txBody>
          <a:bodyPr wrap="none" rtlCol="0">
            <a:spAutoFit/>
          </a:bodyPr>
          <a:lstStyle/>
          <a:p>
            <a:r>
              <a:rPr lang="zh-CN" altLang="en-US" sz="2100" b="1" spc="225" dirty="0">
                <a:solidFill>
                  <a:prstClr val="white"/>
                </a:solidFill>
              </a:rPr>
              <a:t>分析模型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5260617" y="5108446"/>
            <a:ext cx="2739172" cy="581057"/>
          </a:xfrm>
          <a:prstGeom prst="rect">
            <a:avLst/>
          </a:prstGeom>
        </p:spPr>
        <p:txBody>
          <a:bodyPr wrap="square">
            <a:spAutoFit/>
          </a:bodyPr>
          <a:lstStyle/>
          <a:p>
            <a:pPr>
              <a:lnSpc>
                <a:spcPct val="150000"/>
              </a:lnSpc>
            </a:pPr>
            <a:r>
              <a:rPr lang="zh-CN" altLang="en-US" sz="2400" dirty="0">
                <a:solidFill>
                  <a:prstClr val="black"/>
                </a:solidFill>
              </a:rPr>
              <a:t>分析模型</a:t>
            </a:r>
            <a:endParaRPr lang="zh-CN" altLang="en-US" sz="2400" dirty="0">
              <a:solidFill>
                <a:prstClr val="black"/>
              </a:solidFill>
            </a:endParaRPr>
          </a:p>
        </p:txBody>
      </p:sp>
      <p:pic>
        <p:nvPicPr>
          <p:cNvPr id="2050" name="图片 2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790" y="1130392"/>
            <a:ext cx="6521178" cy="380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内容占位符 2"/>
          <p:cNvSpPr txBox="1"/>
          <p:nvPr/>
        </p:nvSpPr>
        <p:spPr>
          <a:xfrm>
            <a:off x="31306" y="858557"/>
            <a:ext cx="224124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r>
              <a:rPr kumimoji="0" lang="en-US" altLang="zh-CN"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1.</a:t>
            </a:r>
            <a:r>
              <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数据表示与转换 </a:t>
            </a:r>
            <a:endPar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r>
              <a:rPr kumimoji="0" lang="en-US" altLang="zh-CN"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2.</a:t>
            </a:r>
            <a:r>
              <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数据的可视化呈现 </a:t>
            </a:r>
            <a:endPar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r>
              <a:rPr kumimoji="0" lang="en-US" altLang="zh-CN"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3.</a:t>
            </a:r>
            <a:r>
              <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用户交互 </a:t>
            </a:r>
            <a:endPar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r>
              <a:rPr kumimoji="0" lang="en-US" altLang="zh-CN"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4.</a:t>
            </a:r>
            <a:r>
              <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rPr>
              <a:t>分析推理 </a:t>
            </a:r>
            <a:endParaRPr kumimoji="0" lang="zh-CN" altLang="en-US" sz="3200" b="0" i="0" u="none" strike="noStrike" kern="1200" cap="none" spc="0" normalizeH="0" baseline="0" noProof="0" smtClean="0">
              <a:ln>
                <a:noFill/>
              </a:ln>
              <a:solidFill>
                <a:sysClr val="windowText" lastClr="000000"/>
              </a:solidFill>
              <a:effectLst/>
              <a:uLnTx/>
              <a:uFillTx/>
              <a:latin typeface="等线" panose="02010600030101010101"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a:buChar char="•"/>
              <a:defRPr/>
            </a:pPr>
            <a:endParaRPr kumimoji="1" lang="zh-CN" altLang="en-US" sz="3200" b="0" i="0" u="none" strike="noStrike" kern="1200" cap="none" spc="0" normalizeH="0" baseline="0" noProof="0" dirty="0">
              <a:ln>
                <a:noFill/>
              </a:ln>
              <a:solidFill>
                <a:sysClr val="windowText" lastClr="000000"/>
              </a:solidFill>
              <a:effectLst/>
              <a:uLnTx/>
              <a:uFillTx/>
              <a:latin typeface="等线" panose="02010600030101010101" charset="-122"/>
              <a:cs typeface="+mn-cs"/>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377300" cy="415498"/>
          </a:xfrm>
          <a:prstGeom prst="rect">
            <a:avLst/>
          </a:prstGeom>
          <a:noFill/>
        </p:spPr>
        <p:txBody>
          <a:bodyPr wrap="none" rtlCol="0">
            <a:spAutoFit/>
          </a:bodyPr>
          <a:lstStyle/>
          <a:p>
            <a:r>
              <a:rPr lang="zh-CN" altLang="en-US" sz="2100" b="1" spc="225" dirty="0">
                <a:solidFill>
                  <a:prstClr val="white"/>
                </a:solidFill>
              </a:rPr>
              <a:t>分析模型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smtClean="0">
                <a:solidFill>
                  <a:prstClr val="white">
                    <a:lumMod val="50000"/>
                  </a:prstClr>
                </a:solidFill>
              </a:rPr>
              <a:t>35</a:t>
            </a:r>
            <a:endParaRPr lang="en-US" altLang="es-HN" sz="1200" b="1" dirty="0" smtClean="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2531062" y="4811175"/>
            <a:ext cx="4504151" cy="646331"/>
          </a:xfrm>
          <a:prstGeom prst="rect">
            <a:avLst/>
          </a:prstGeom>
        </p:spPr>
        <p:txBody>
          <a:bodyPr wrap="square">
            <a:spAutoFit/>
          </a:bodyPr>
          <a:lstStyle/>
          <a:p>
            <a:pPr>
              <a:lnSpc>
                <a:spcPct val="150000"/>
              </a:lnSpc>
            </a:pPr>
            <a:r>
              <a:rPr lang="zh-CN" altLang="en-US" sz="2400" dirty="0">
                <a:solidFill>
                  <a:prstClr val="black"/>
                </a:solidFill>
              </a:rPr>
              <a:t>可视分析中的知识产生模型</a:t>
            </a:r>
            <a:endParaRPr lang="zh-CN" altLang="en-US" sz="2400" dirty="0">
              <a:solidFill>
                <a:prstClr val="black"/>
              </a:solidFill>
            </a:endParaRPr>
          </a:p>
        </p:txBody>
      </p:sp>
      <p:pic>
        <p:nvPicPr>
          <p:cNvPr id="3074" name="图片 29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586" y="1317811"/>
            <a:ext cx="7566827" cy="324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486304" cy="415498"/>
          </a:xfrm>
          <a:prstGeom prst="rect">
            <a:avLst/>
          </a:prstGeom>
          <a:noFill/>
        </p:spPr>
        <p:txBody>
          <a:bodyPr wrap="none" rtlCol="0">
            <a:spAutoFit/>
          </a:bodyPr>
          <a:lstStyle/>
          <a:p>
            <a:r>
              <a:rPr lang="zh-CN" altLang="en-US" sz="2100" b="1" spc="225" dirty="0">
                <a:solidFill>
                  <a:prstClr val="white"/>
                </a:solidFill>
              </a:rPr>
              <a:t>循环模型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33" name="31 CuadroTexto"/>
          <p:cNvSpPr txBox="1"/>
          <p:nvPr/>
        </p:nvSpPr>
        <p:spPr>
          <a:xfrm>
            <a:off x="4729199" y="6267161"/>
            <a:ext cx="370840" cy="275590"/>
          </a:xfrm>
          <a:prstGeom prst="rect">
            <a:avLst/>
          </a:prstGeom>
          <a:noFill/>
        </p:spPr>
        <p:txBody>
          <a:bodyPr wrap="none">
            <a:spAutoFit/>
          </a:bodyPr>
          <a:lstStyle/>
          <a:p>
            <a:pPr>
              <a:defRPr/>
            </a:pPr>
            <a:r>
              <a:rPr lang="en-US" altLang="es-HN" sz="1200" b="1" dirty="0">
                <a:solidFill>
                  <a:prstClr val="white">
                    <a:lumMod val="50000"/>
                  </a:prstClr>
                </a:solidFill>
              </a:rPr>
              <a:t>35</a:t>
            </a:r>
            <a:endParaRPr lang="en-US" altLang="es-HN" sz="1200" b="1" dirty="0">
              <a:solidFill>
                <a:prstClr val="white">
                  <a:lumMod val="50000"/>
                </a:prst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1" name="矩形 10"/>
          <p:cNvSpPr/>
          <p:nvPr/>
        </p:nvSpPr>
        <p:spPr>
          <a:xfrm>
            <a:off x="3546523" y="5557279"/>
            <a:ext cx="2739172" cy="581057"/>
          </a:xfrm>
          <a:prstGeom prst="rect">
            <a:avLst/>
          </a:prstGeom>
        </p:spPr>
        <p:txBody>
          <a:bodyPr wrap="square">
            <a:spAutoFit/>
          </a:bodyPr>
          <a:lstStyle/>
          <a:p>
            <a:pPr>
              <a:lnSpc>
                <a:spcPct val="150000"/>
              </a:lnSpc>
            </a:pPr>
            <a:r>
              <a:rPr lang="zh-CN" altLang="en-US" sz="2400" dirty="0">
                <a:solidFill>
                  <a:prstClr val="black"/>
                </a:solidFill>
              </a:rPr>
              <a:t>循环模型 </a:t>
            </a:r>
            <a:endParaRPr lang="zh-CN" altLang="en-US" sz="2400" dirty="0">
              <a:solidFill>
                <a:prstClr val="black"/>
              </a:solidFill>
            </a:endParaRPr>
          </a:p>
        </p:txBody>
      </p:sp>
      <p:sp>
        <p:nvSpPr>
          <p:cNvPr id="12" name="矩形 11"/>
          <p:cNvSpPr/>
          <p:nvPr/>
        </p:nvSpPr>
        <p:spPr>
          <a:xfrm>
            <a:off x="278406" y="915324"/>
            <a:ext cx="8489075" cy="923330"/>
          </a:xfrm>
          <a:prstGeom prst="rect">
            <a:avLst/>
          </a:prstGeom>
        </p:spPr>
        <p:txBody>
          <a:bodyPr wrap="square">
            <a:spAutoFit/>
          </a:bodyPr>
          <a:lstStyle/>
          <a:p>
            <a:r>
              <a:rPr lang="zh-CN" altLang="en-US" dirty="0"/>
              <a:t>该模型包含左边计算机的部分和右边人的部分。在计算机部分中， 数据被绘制为可视化图表，同时也通过模型进行整理和挖掘。在人的部分中，提出了 </a:t>
            </a:r>
            <a:r>
              <a:rPr lang="en-US" altLang="zh-CN" dirty="0"/>
              <a:t>3 </a:t>
            </a:r>
            <a:r>
              <a:rPr lang="zh-CN" altLang="en-US" dirty="0"/>
              <a:t>层循环</a:t>
            </a:r>
            <a:r>
              <a:rPr lang="en-US" altLang="zh-CN" dirty="0"/>
              <a:t>:</a:t>
            </a:r>
            <a:r>
              <a:rPr lang="zh-CN" altLang="en-US" dirty="0"/>
              <a:t>探索循环、验证循环和知识产生循环。 </a:t>
            </a:r>
            <a:endParaRPr lang="zh-CN" altLang="en-US" dirty="0"/>
          </a:p>
        </p:txBody>
      </p:sp>
      <p:pic>
        <p:nvPicPr>
          <p:cNvPr id="20" name="图片 19"/>
          <p:cNvPicPr>
            <a:picLocks noChangeAspect="1"/>
          </p:cNvPicPr>
          <p:nvPr/>
        </p:nvPicPr>
        <p:blipFill>
          <a:blip r:embed="rId3"/>
          <a:stretch>
            <a:fillRect/>
          </a:stretch>
        </p:blipFill>
        <p:spPr>
          <a:xfrm>
            <a:off x="495400" y="2284623"/>
            <a:ext cx="8259561" cy="3272656"/>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647892" y="1458882"/>
            <a:ext cx="7961879" cy="2748280"/>
          </a:xfrm>
          <a:prstGeom prst="rect">
            <a:avLst/>
          </a:prstGeom>
        </p:spPr>
        <p:txBody>
          <a:bodyPr wrap="square">
            <a:spAutoFit/>
          </a:bodyPr>
          <a:lstStyle/>
          <a:p>
            <a:pPr marL="36195">
              <a:lnSpc>
                <a:spcPct val="120000"/>
              </a:lnSpc>
              <a:spcBef>
                <a:spcPts val="0"/>
              </a:spcBef>
              <a:spcAft>
                <a:spcPts val="0"/>
              </a:spcAft>
            </a:pPr>
            <a:r>
              <a:rPr lang="en-US" altLang="zh-CN" dirty="0">
                <a:solidFill>
                  <a:schemeClr val="bg1"/>
                </a:solidFill>
              </a:rPr>
              <a:t>1</a:t>
            </a:r>
            <a:r>
              <a:rPr lang="zh-CN" altLang="en-US" dirty="0">
                <a:solidFill>
                  <a:schemeClr val="bg1"/>
                </a:solidFill>
                <a:sym typeface="+mn-ea"/>
              </a:rPr>
              <a:t>．</a:t>
            </a:r>
            <a:r>
              <a:rPr lang="zh-CN" altLang="en-US" dirty="0">
                <a:solidFill>
                  <a:schemeClr val="bg1"/>
                </a:solidFill>
              </a:rPr>
              <a:t>对数据可视化的三种类型进行对比分析。</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2．对数据可视化的三种基本模型进行对比分析。</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3．列出在研究中经常使用的数据可视化工具，并进行对比分析。</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4．研究Microsoft Office 中的数据可视化技术。</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5．研究MySQL 数据库中的数据可视化技术。</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6．研究数据仓库中常用的数据可视化技术。</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7．自学颜色刺激理论，并探讨其对数据可视化的意义。</a:t>
            </a:r>
            <a:endParaRPr lang="zh-CN" altLang="en-US" dirty="0">
              <a:solidFill>
                <a:schemeClr val="bg1"/>
              </a:solidFill>
            </a:endParaRPr>
          </a:p>
          <a:p>
            <a:pPr marL="36195">
              <a:lnSpc>
                <a:spcPct val="120000"/>
              </a:lnSpc>
              <a:spcBef>
                <a:spcPts val="0"/>
              </a:spcBef>
              <a:spcAft>
                <a:spcPts val="0"/>
              </a:spcAft>
            </a:pPr>
            <a:r>
              <a:rPr lang="zh-CN" altLang="en-US" dirty="0">
                <a:solidFill>
                  <a:schemeClr val="bg1"/>
                </a:solidFill>
              </a:rPr>
              <a:t>8．结合自己的专业领域，采用数据可视化方法展示该领域的典型文献数据。</a:t>
            </a:r>
            <a:endParaRPr lang="zh-CN" altLang="en-US" dirty="0">
              <a:solidFill>
                <a:schemeClr val="bg1"/>
              </a:solidFill>
            </a:endParaRPr>
          </a:p>
        </p:txBody>
      </p:sp>
      <p:sp>
        <p:nvSpPr>
          <p:cNvPr id="3" name="矩形 2"/>
          <p:cNvSpPr/>
          <p:nvPr/>
        </p:nvSpPr>
        <p:spPr>
          <a:xfrm>
            <a:off x="647892" y="545960"/>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716473" y="11959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DeepRack\deepracklogin.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5762"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360data\重要数据\我的文档\Tencent Files\532017450\FileRecv\首页-终止.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819"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L:\大数据实验一体机\大数据实验平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053" y="3013084"/>
            <a:ext cx="5211245" cy="2865258"/>
          </a:xfrm>
          <a:prstGeom prst="rect">
            <a:avLst/>
          </a:prstGeom>
          <a:noFill/>
          <a:effectLst>
            <a:outerShdw blurRad="330200" dist="50800" dir="5400000" sx="105000" sy="105000" algn="t" rotWithShape="0">
              <a:prstClr val="black">
                <a:alpha val="19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1222" y="681335"/>
            <a:ext cx="3454792" cy="646331"/>
          </a:xfrm>
          <a:prstGeom prst="rect">
            <a:avLst/>
          </a:prstGeom>
          <a:noFill/>
        </p:spPr>
        <p:txBody>
          <a:bodyPr wrap="none" rtlCol="0">
            <a:spAutoFit/>
          </a:bodyPr>
          <a:lstStyle/>
          <a:p>
            <a:r>
              <a:rPr lang="en-US" altLang="zh-CN" b="1" dirty="0" err="1">
                <a:solidFill>
                  <a:schemeClr val="tx1">
                    <a:lumMod val="75000"/>
                    <a:lumOff val="25000"/>
                  </a:schemeClr>
                </a:solidFill>
              </a:rPr>
              <a:t>AIRack</a:t>
            </a:r>
            <a:r>
              <a:rPr lang="zh-CN" altLang="zh-CN" b="1" dirty="0">
                <a:solidFill>
                  <a:schemeClr val="tx1">
                    <a:lumMod val="75000"/>
                    <a:lumOff val="25000"/>
                  </a:schemeClr>
                </a:solidFill>
              </a:rPr>
              <a:t>人工智能实验平台</a:t>
            </a:r>
            <a:endParaRPr lang="en-US" altLang="zh-CN" b="1" dirty="0">
              <a:solidFill>
                <a:schemeClr val="tx1">
                  <a:lumMod val="75000"/>
                  <a:lumOff val="25000"/>
                </a:schemeClr>
              </a:solidFill>
            </a:endParaRPr>
          </a:p>
          <a:p>
            <a:r>
              <a:rPr lang="zh-CN" altLang="zh-CN" dirty="0">
                <a:solidFill>
                  <a:schemeClr val="tx1">
                    <a:lumMod val="50000"/>
                    <a:lumOff val="50000"/>
                  </a:schemeClr>
                </a:solidFill>
              </a:rPr>
              <a:t>——一站式的人工智能实验平台</a:t>
            </a:r>
            <a:endParaRPr lang="zh-CN" altLang="zh-CN" dirty="0">
              <a:solidFill>
                <a:schemeClr val="tx1">
                  <a:lumMod val="50000"/>
                  <a:lumOff val="50000"/>
                </a:schemeClr>
              </a:solidFill>
            </a:endParaRPr>
          </a:p>
        </p:txBody>
      </p:sp>
      <p:sp>
        <p:nvSpPr>
          <p:cNvPr id="10" name="TextBox 9"/>
          <p:cNvSpPr txBox="1"/>
          <p:nvPr/>
        </p:nvSpPr>
        <p:spPr>
          <a:xfrm>
            <a:off x="5245379" y="681335"/>
            <a:ext cx="3012363" cy="646331"/>
          </a:xfrm>
          <a:prstGeom prst="rect">
            <a:avLst/>
          </a:prstGeom>
          <a:noFill/>
        </p:spPr>
        <p:txBody>
          <a:bodyPr wrap="none" rtlCol="0">
            <a:spAutoFit/>
          </a:bodyPr>
          <a:lstStyle/>
          <a:p>
            <a:r>
              <a:rPr lang="en-US" altLang="zh-CN" b="1" dirty="0" err="1">
                <a:solidFill>
                  <a:schemeClr val="tx1">
                    <a:lumMod val="75000"/>
                    <a:lumOff val="25000"/>
                  </a:schemeClr>
                </a:solidFill>
              </a:rPr>
              <a:t>DeepRack</a:t>
            </a:r>
            <a:r>
              <a:rPr lang="zh-CN" altLang="zh-CN" b="1" dirty="0">
                <a:solidFill>
                  <a:schemeClr val="tx1">
                    <a:lumMod val="75000"/>
                    <a:lumOff val="25000"/>
                  </a:schemeClr>
                </a:solidFill>
              </a:rPr>
              <a:t>深度学习一体</a:t>
            </a:r>
            <a:r>
              <a:rPr lang="zh-CN" altLang="zh-CN" b="1" dirty="0" smtClean="0">
                <a:solidFill>
                  <a:schemeClr val="tx1">
                    <a:lumMod val="75000"/>
                    <a:lumOff val="25000"/>
                  </a:schemeClr>
                </a:solidFill>
              </a:rPr>
              <a:t>机</a:t>
            </a:r>
            <a:endParaRPr lang="en-US" altLang="zh-CN" b="1" dirty="0" smtClean="0">
              <a:solidFill>
                <a:schemeClr val="tx1">
                  <a:lumMod val="75000"/>
                  <a:lumOff val="25000"/>
                </a:schemeClr>
              </a:solidFill>
            </a:endParaRPr>
          </a:p>
          <a:p>
            <a:r>
              <a:rPr lang="en-US" altLang="zh-CN" dirty="0" smtClean="0">
                <a:solidFill>
                  <a:schemeClr val="tx1">
                    <a:lumMod val="50000"/>
                    <a:lumOff val="50000"/>
                  </a:schemeClr>
                </a:solidFill>
              </a:rPr>
              <a:t>——</a:t>
            </a:r>
            <a:r>
              <a:rPr lang="zh-CN" altLang="zh-CN" dirty="0">
                <a:solidFill>
                  <a:schemeClr val="tx1">
                    <a:lumMod val="50000"/>
                    <a:lumOff val="50000"/>
                  </a:schemeClr>
                </a:solidFill>
              </a:rPr>
              <a:t>开箱即用的</a:t>
            </a:r>
            <a:r>
              <a:rPr lang="en-US" altLang="zh-CN" dirty="0">
                <a:solidFill>
                  <a:schemeClr val="tx1">
                    <a:lumMod val="50000"/>
                    <a:lumOff val="50000"/>
                  </a:schemeClr>
                </a:solidFill>
              </a:rPr>
              <a:t>AI</a:t>
            </a:r>
            <a:r>
              <a:rPr lang="zh-CN" altLang="zh-CN" dirty="0">
                <a:solidFill>
                  <a:schemeClr val="tx1">
                    <a:lumMod val="50000"/>
                    <a:lumOff val="50000"/>
                  </a:schemeClr>
                </a:solidFill>
              </a:rPr>
              <a:t>科研平台</a:t>
            </a:r>
            <a:endParaRPr lang="zh-CN" altLang="en-US" dirty="0">
              <a:solidFill>
                <a:schemeClr val="tx1">
                  <a:lumMod val="50000"/>
                  <a:lumOff val="50000"/>
                </a:schemeClr>
              </a:solidFill>
            </a:endParaRPr>
          </a:p>
        </p:txBody>
      </p:sp>
      <p:sp>
        <p:nvSpPr>
          <p:cNvPr id="11" name="TextBox 10"/>
          <p:cNvSpPr txBox="1"/>
          <p:nvPr/>
        </p:nvSpPr>
        <p:spPr>
          <a:xfrm>
            <a:off x="2200782" y="5878342"/>
            <a:ext cx="4839786" cy="369332"/>
          </a:xfrm>
          <a:prstGeom prst="rect">
            <a:avLst/>
          </a:prstGeom>
          <a:noFill/>
        </p:spPr>
        <p:txBody>
          <a:bodyPr wrap="none" rtlCol="0">
            <a:spAutoFit/>
          </a:bodyPr>
          <a:lstStyle/>
          <a:p>
            <a:r>
              <a:rPr lang="zh-CN" altLang="zh-CN" b="1" dirty="0">
                <a:solidFill>
                  <a:schemeClr val="tx1">
                    <a:lumMod val="75000"/>
                    <a:lumOff val="25000"/>
                  </a:schemeClr>
                </a:solidFill>
              </a:rPr>
              <a:t>大数据实验平台</a:t>
            </a:r>
            <a:r>
              <a:rPr lang="en-US" altLang="zh-CN" dirty="0">
                <a:solidFill>
                  <a:schemeClr val="tx1">
                    <a:lumMod val="50000"/>
                    <a:lumOff val="50000"/>
                  </a:schemeClr>
                </a:solidFill>
              </a:rPr>
              <a:t>——</a:t>
            </a:r>
            <a:r>
              <a:rPr lang="zh-CN" altLang="zh-CN" dirty="0">
                <a:solidFill>
                  <a:schemeClr val="tx1">
                    <a:lumMod val="50000"/>
                    <a:lumOff val="50000"/>
                  </a:schemeClr>
                </a:solidFill>
              </a:rPr>
              <a:t>一站式的大数据实训平台</a:t>
            </a:r>
            <a:endParaRPr lang="zh-CN" altLang="en-US" dirty="0">
              <a:solidFill>
                <a:schemeClr val="tx1">
                  <a:lumMod val="50000"/>
                  <a:lumOff val="50000"/>
                </a:schemeClr>
              </a:solidFill>
            </a:endParaRPr>
          </a:p>
        </p:txBody>
      </p:sp>
      <p:sp>
        <p:nvSpPr>
          <p:cNvPr id="4" name="矩形 3"/>
          <p:cNvSpPr/>
          <p:nvPr/>
        </p:nvSpPr>
        <p:spPr>
          <a:xfrm>
            <a:off x="0" y="6375400"/>
            <a:ext cx="91440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2434278" y="1390754"/>
            <a:ext cx="2050561" cy="2056110"/>
            <a:chOff x="4041594" y="1614897"/>
            <a:chExt cx="2050561" cy="205611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1080" y="1614897"/>
              <a:ext cx="1260022" cy="1260022"/>
            </a:xfrm>
            <a:prstGeom prst="rect">
              <a:avLst/>
            </a:prstGeom>
            <a:effectLst>
              <a:outerShdw blurRad="76200" dist="38100" dir="5400000" sx="102000" sy="102000" algn="t" rotWithShape="0">
                <a:prstClr val="black">
                  <a:alpha val="18000"/>
                </a:prstClr>
              </a:outerShdw>
            </a:effectLst>
          </p:spPr>
        </p:pic>
        <p:sp>
          <p:nvSpPr>
            <p:cNvPr id="27" name="矩形 26"/>
            <p:cNvSpPr/>
            <p:nvPr/>
          </p:nvSpPr>
          <p:spPr>
            <a:xfrm>
              <a:off x="4084319" y="3267893"/>
              <a:ext cx="2007836"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4391079" y="2893557"/>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云计算头条</a:t>
              </a:r>
              <a:endParaRPr lang="zh-CN" altLang="en-US" dirty="0">
                <a:solidFill>
                  <a:prstClr val="black">
                    <a:lumMod val="75000"/>
                    <a:lumOff val="25000"/>
                  </a:prstClr>
                </a:solidFill>
              </a:endParaRPr>
            </a:p>
          </p:txBody>
        </p:sp>
        <p:sp>
          <p:nvSpPr>
            <p:cNvPr id="16" name="文本框 15"/>
            <p:cNvSpPr txBox="1"/>
            <p:nvPr/>
          </p:nvSpPr>
          <p:spPr>
            <a:xfrm>
              <a:off x="4041594" y="3313913"/>
              <a:ext cx="20505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chinacloudnj</a:t>
              </a:r>
              <a:endParaRPr lang="zh-CN" altLang="en-US" sz="1400" dirty="0">
                <a:solidFill>
                  <a:prstClr val="white"/>
                </a:solidFill>
              </a:endParaRPr>
            </a:p>
          </p:txBody>
        </p:sp>
      </p:grpSp>
      <p:grpSp>
        <p:nvGrpSpPr>
          <p:cNvPr id="29" name="组合 28"/>
          <p:cNvGrpSpPr/>
          <p:nvPr/>
        </p:nvGrpSpPr>
        <p:grpSpPr>
          <a:xfrm>
            <a:off x="4774081" y="1397761"/>
            <a:ext cx="2037866" cy="2049103"/>
            <a:chOff x="582149" y="3930501"/>
            <a:chExt cx="2037866" cy="2049103"/>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527" y="3930501"/>
              <a:ext cx="1260022" cy="1260022"/>
            </a:xfrm>
            <a:prstGeom prst="rect">
              <a:avLst/>
            </a:prstGeom>
            <a:effectLst>
              <a:outerShdw blurRad="76200" dist="38100" dir="5400000" sx="102000" sy="102000" algn="t" rotWithShape="0">
                <a:prstClr val="black">
                  <a:alpha val="18000"/>
                </a:prstClr>
              </a:outerShdw>
            </a:effectLst>
          </p:spPr>
        </p:pic>
        <p:sp>
          <p:nvSpPr>
            <p:cNvPr id="25" name="矩形 24"/>
            <p:cNvSpPr/>
            <p:nvPr/>
          </p:nvSpPr>
          <p:spPr>
            <a:xfrm>
              <a:off x="606863" y="5576490"/>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a:off x="872338" y="5202565"/>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中国大数据</a:t>
              </a:r>
              <a:endParaRPr lang="zh-CN" altLang="en-US" dirty="0">
                <a:solidFill>
                  <a:prstClr val="black">
                    <a:lumMod val="75000"/>
                    <a:lumOff val="25000"/>
                  </a:prstClr>
                </a:solidFill>
              </a:endParaRPr>
            </a:p>
          </p:txBody>
        </p:sp>
        <p:sp>
          <p:nvSpPr>
            <p:cNvPr id="17" name="文本框 16"/>
            <p:cNvSpPr txBox="1"/>
            <p:nvPr/>
          </p:nvSpPr>
          <p:spPr>
            <a:xfrm>
              <a:off x="582149" y="5622510"/>
              <a:ext cx="2037866" cy="307777"/>
            </a:xfrm>
            <a:prstGeom prst="rect">
              <a:avLst/>
            </a:prstGeom>
            <a:noFill/>
          </p:spPr>
          <p:txBody>
            <a:bodyPr wrap="none" rtlCol="0">
              <a:spAutoFit/>
            </a:bodyPr>
            <a:lstStyle/>
            <a:p>
              <a:r>
                <a:rPr lang="zh-CN" altLang="en-US" sz="1400" dirty="0">
                  <a:solidFill>
                    <a:prstClr val="white"/>
                  </a:solidFill>
                </a:rPr>
                <a:t>微</a:t>
              </a:r>
              <a:r>
                <a:rPr lang="zh-CN" altLang="en-US" sz="1400" dirty="0" smtClean="0">
                  <a:solidFill>
                    <a:prstClr val="white"/>
                  </a:solidFill>
                </a:rPr>
                <a:t>信号：</a:t>
              </a:r>
              <a:r>
                <a:rPr lang="en-US" altLang="zh-CN" sz="1400" dirty="0" err="1" smtClean="0">
                  <a:solidFill>
                    <a:prstClr val="white"/>
                  </a:solidFill>
                </a:rPr>
                <a:t>cstorbigdata</a:t>
              </a:r>
              <a:endParaRPr lang="zh-CN" altLang="en-US" sz="1400" dirty="0">
                <a:solidFill>
                  <a:prstClr val="white"/>
                </a:solidFill>
              </a:endParaRPr>
            </a:p>
          </p:txBody>
        </p:sp>
      </p:grpSp>
      <p:grpSp>
        <p:nvGrpSpPr>
          <p:cNvPr id="9" name="组合 8"/>
          <p:cNvGrpSpPr/>
          <p:nvPr/>
        </p:nvGrpSpPr>
        <p:grpSpPr>
          <a:xfrm>
            <a:off x="438986" y="1385044"/>
            <a:ext cx="1731564" cy="2061820"/>
            <a:chOff x="678693" y="1566220"/>
            <a:chExt cx="1731564" cy="206182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03" y="1566220"/>
              <a:ext cx="1260022" cy="1260022"/>
            </a:xfrm>
            <a:prstGeom prst="rect">
              <a:avLst/>
            </a:prstGeom>
            <a:effectLst>
              <a:outerShdw blurRad="76200" dist="38100" dir="5400000" sx="102000" sy="102000" algn="t" rotWithShape="0">
                <a:prstClr val="black">
                  <a:alpha val="18000"/>
                </a:prstClr>
              </a:outerShdw>
            </a:effectLst>
          </p:spPr>
        </p:pic>
        <p:sp>
          <p:nvSpPr>
            <p:cNvPr id="24" name="矩形 23"/>
            <p:cNvSpPr/>
            <p:nvPr/>
          </p:nvSpPr>
          <p:spPr>
            <a:xfrm>
              <a:off x="699619" y="3224926"/>
              <a:ext cx="1649882"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883104" y="2826242"/>
              <a:ext cx="1338828" cy="369332"/>
            </a:xfrm>
            <a:prstGeom prst="rect">
              <a:avLst/>
            </a:prstGeom>
            <a:noFill/>
          </p:spPr>
          <p:txBody>
            <a:bodyPr wrap="none" rtlCol="0">
              <a:spAutoFit/>
            </a:bodyPr>
            <a:lstStyle/>
            <a:p>
              <a:r>
                <a:rPr lang="zh-CN" altLang="en-US" dirty="0">
                  <a:solidFill>
                    <a:prstClr val="black">
                      <a:lumMod val="75000"/>
                      <a:lumOff val="25000"/>
                    </a:prstClr>
                  </a:solidFill>
                </a:rPr>
                <a:t>刘鹏</a:t>
              </a:r>
              <a:r>
                <a:rPr lang="zh-CN" altLang="en-US" dirty="0" smtClean="0">
                  <a:solidFill>
                    <a:prstClr val="black">
                      <a:lumMod val="75000"/>
                      <a:lumOff val="25000"/>
                    </a:prstClr>
                  </a:solidFill>
                </a:rPr>
                <a:t>看</a:t>
              </a:r>
              <a:r>
                <a:rPr lang="zh-CN" altLang="en-US" dirty="0">
                  <a:solidFill>
                    <a:prstClr val="black">
                      <a:lumMod val="75000"/>
                      <a:lumOff val="25000"/>
                    </a:prstClr>
                  </a:solidFill>
                </a:rPr>
                <a:t>未来</a:t>
              </a:r>
              <a:endParaRPr lang="zh-CN" altLang="en-US" dirty="0">
                <a:solidFill>
                  <a:prstClr val="black">
                    <a:lumMod val="75000"/>
                    <a:lumOff val="25000"/>
                  </a:prstClr>
                </a:solidFill>
              </a:endParaRPr>
            </a:p>
          </p:txBody>
        </p:sp>
        <p:sp>
          <p:nvSpPr>
            <p:cNvPr id="19" name="文本框 18"/>
            <p:cNvSpPr txBox="1"/>
            <p:nvPr/>
          </p:nvSpPr>
          <p:spPr>
            <a:xfrm>
              <a:off x="678693" y="3274617"/>
              <a:ext cx="1731564" cy="307777"/>
            </a:xfrm>
            <a:prstGeom prst="rect">
              <a:avLst/>
            </a:prstGeom>
            <a:noFill/>
          </p:spPr>
          <p:txBody>
            <a:bodyPr wrap="none" rtlCol="0">
              <a:spAutoFit/>
            </a:bodyPr>
            <a:lstStyle/>
            <a:p>
              <a:r>
                <a:rPr lang="zh-CN" altLang="en-US" sz="1400" dirty="0" smtClean="0">
                  <a:solidFill>
                    <a:prstClr val="white"/>
                  </a:solidFill>
                </a:rPr>
                <a:t>微信号：</a:t>
              </a:r>
              <a:r>
                <a:rPr lang="en-US" altLang="zh-CN" sz="1400" dirty="0" smtClean="0">
                  <a:solidFill>
                    <a:prstClr val="white"/>
                  </a:solidFill>
                </a:rPr>
                <a:t>lpoutlook</a:t>
              </a:r>
              <a:endParaRPr lang="zh-CN" altLang="en-US" sz="1400" dirty="0">
                <a:solidFill>
                  <a:prstClr val="white"/>
                </a:solidFill>
              </a:endParaRPr>
            </a:p>
          </p:txBody>
        </p:sp>
      </p:grpSp>
      <p:grpSp>
        <p:nvGrpSpPr>
          <p:cNvPr id="30" name="组合 29"/>
          <p:cNvGrpSpPr/>
          <p:nvPr/>
        </p:nvGrpSpPr>
        <p:grpSpPr>
          <a:xfrm>
            <a:off x="918871" y="3989955"/>
            <a:ext cx="2031325" cy="2041535"/>
            <a:chOff x="4047675" y="4206434"/>
            <a:chExt cx="2031325" cy="204153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079" y="4206434"/>
              <a:ext cx="1250812" cy="1250812"/>
            </a:xfrm>
            <a:prstGeom prst="rect">
              <a:avLst/>
            </a:prstGeom>
            <a:effectLst>
              <a:outerShdw blurRad="76200" dist="38100" dir="5400000" sx="102000" sy="102000" algn="t" rotWithShape="0">
                <a:prstClr val="black">
                  <a:alpha val="18000"/>
                </a:prstClr>
              </a:outerShdw>
            </a:effectLst>
          </p:spPr>
        </p:pic>
        <p:sp>
          <p:nvSpPr>
            <p:cNvPr id="26" name="矩形 25"/>
            <p:cNvSpPr/>
            <p:nvPr/>
          </p:nvSpPr>
          <p:spPr>
            <a:xfrm>
              <a:off x="4216437" y="584485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4047675" y="5458884"/>
              <a:ext cx="2031325" cy="369332"/>
            </a:xfrm>
            <a:prstGeom prst="rect">
              <a:avLst/>
            </a:prstGeom>
            <a:noFill/>
          </p:spPr>
          <p:txBody>
            <a:bodyPr wrap="none" rtlCol="0">
              <a:spAutoFit/>
            </a:bodyPr>
            <a:lstStyle/>
            <a:p>
              <a:r>
                <a:rPr lang="zh-CN" altLang="en-US" dirty="0" smtClean="0">
                  <a:solidFill>
                    <a:prstClr val="black">
                      <a:lumMod val="75000"/>
                      <a:lumOff val="25000"/>
                    </a:prstClr>
                  </a:solidFill>
                </a:rPr>
                <a:t>云创</a:t>
              </a:r>
              <a:r>
                <a:rPr lang="zh-CN" altLang="en-US" dirty="0">
                  <a:solidFill>
                    <a:prstClr val="black">
                      <a:lumMod val="75000"/>
                      <a:lumOff val="25000"/>
                    </a:prstClr>
                  </a:solidFill>
                </a:rPr>
                <a:t>大</a:t>
              </a:r>
              <a:r>
                <a:rPr lang="zh-CN" altLang="en-US" dirty="0" smtClean="0">
                  <a:solidFill>
                    <a:prstClr val="black">
                      <a:lumMod val="75000"/>
                      <a:lumOff val="25000"/>
                    </a:prstClr>
                  </a:solidFill>
                </a:rPr>
                <a:t>数据订阅号</a:t>
              </a:r>
              <a:endParaRPr lang="zh-CN" altLang="en-US" dirty="0">
                <a:solidFill>
                  <a:prstClr val="black">
                    <a:lumMod val="75000"/>
                    <a:lumOff val="25000"/>
                  </a:prstClr>
                </a:solidFill>
              </a:endParaRPr>
            </a:p>
          </p:txBody>
        </p:sp>
        <p:sp>
          <p:nvSpPr>
            <p:cNvPr id="20" name="文本框 19"/>
            <p:cNvSpPr txBox="1"/>
            <p:nvPr/>
          </p:nvSpPr>
          <p:spPr>
            <a:xfrm>
              <a:off x="4227051" y="5893463"/>
              <a:ext cx="1672574"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cStor_cn</a:t>
              </a:r>
              <a:endParaRPr lang="zh-CN" altLang="en-US" sz="1400" dirty="0">
                <a:solidFill>
                  <a:prstClr val="white"/>
                </a:solidFill>
              </a:endParaRPr>
            </a:p>
          </p:txBody>
        </p:sp>
      </p:grpSp>
      <p:sp>
        <p:nvSpPr>
          <p:cNvPr id="4" name="TextBox 3"/>
          <p:cNvSpPr txBox="1"/>
          <p:nvPr/>
        </p:nvSpPr>
        <p:spPr>
          <a:xfrm>
            <a:off x="574106" y="191183"/>
            <a:ext cx="1800493" cy="646331"/>
          </a:xfrm>
          <a:prstGeom prst="rect">
            <a:avLst/>
          </a:prstGeom>
          <a:noFill/>
        </p:spPr>
        <p:txBody>
          <a:bodyPr wrap="none" rtlCol="0">
            <a:spAutoFit/>
          </a:bodyPr>
          <a:lstStyle/>
          <a:p>
            <a:r>
              <a:rPr lang="zh-CN" altLang="en-US" dirty="0">
                <a:solidFill>
                  <a:schemeClr val="bg2">
                    <a:lumMod val="50000"/>
                  </a:schemeClr>
                </a:solidFill>
              </a:rPr>
              <a:t>云</a:t>
            </a:r>
            <a:r>
              <a:rPr lang="zh-CN" altLang="en-US" dirty="0" smtClean="0">
                <a:solidFill>
                  <a:schemeClr val="bg2">
                    <a:lumMod val="50000"/>
                  </a:schemeClr>
                </a:solidFill>
              </a:rPr>
              <a:t>创公众</a:t>
            </a:r>
            <a:r>
              <a:rPr lang="zh-CN" altLang="en-US" dirty="0">
                <a:solidFill>
                  <a:schemeClr val="bg2">
                    <a:lumMod val="50000"/>
                  </a:schemeClr>
                </a:solidFill>
              </a:rPr>
              <a:t>号推荐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2" name="组合 21"/>
          <p:cNvGrpSpPr/>
          <p:nvPr/>
        </p:nvGrpSpPr>
        <p:grpSpPr>
          <a:xfrm>
            <a:off x="7087659" y="1397167"/>
            <a:ext cx="1755613" cy="2048632"/>
            <a:chOff x="7087659" y="1397167"/>
            <a:chExt cx="1755613" cy="2048632"/>
          </a:xfrm>
        </p:grpSpPr>
        <p:pic>
          <p:nvPicPr>
            <p:cNvPr id="2" name="Picture 2" descr="F:\微信\APP二维码\qrcode_for_gh_cc7b2f1bbc38_4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0291" y="1397167"/>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7087659" y="304268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3"/>
            <p:cNvSpPr txBox="1"/>
            <p:nvPr/>
          </p:nvSpPr>
          <p:spPr>
            <a:xfrm>
              <a:off x="7205593" y="2656714"/>
              <a:ext cx="1569660" cy="369332"/>
            </a:xfrm>
            <a:prstGeom prst="rect">
              <a:avLst/>
            </a:prstGeom>
            <a:noFill/>
          </p:spPr>
          <p:txBody>
            <a:bodyPr wrap="none" rtlCol="0">
              <a:spAutoFit/>
            </a:bodyPr>
            <a:lstStyle/>
            <a:p>
              <a:r>
                <a:rPr lang="zh-CN" altLang="en-US" dirty="0" smtClean="0">
                  <a:solidFill>
                    <a:prstClr val="black">
                      <a:lumMod val="75000"/>
                      <a:lumOff val="25000"/>
                    </a:prstClr>
                  </a:solidFill>
                </a:rPr>
                <a:t>深度学习世界</a:t>
              </a:r>
              <a:endParaRPr lang="zh-CN" altLang="en-US" dirty="0">
                <a:solidFill>
                  <a:prstClr val="black">
                    <a:lumMod val="75000"/>
                    <a:lumOff val="25000"/>
                  </a:prstClr>
                </a:solidFill>
              </a:endParaRPr>
            </a:p>
          </p:txBody>
        </p:sp>
        <p:sp>
          <p:nvSpPr>
            <p:cNvPr id="48" name="文本框 19"/>
            <p:cNvSpPr txBox="1"/>
            <p:nvPr/>
          </p:nvSpPr>
          <p:spPr>
            <a:xfrm>
              <a:off x="7098273" y="3091293"/>
              <a:ext cx="16829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smtClean="0">
                  <a:solidFill>
                    <a:prstClr val="white"/>
                  </a:solidFill>
                </a:rPr>
                <a:t>dl-world</a:t>
              </a:r>
              <a:endParaRPr lang="zh-CN" altLang="en-US" sz="1400" dirty="0">
                <a:solidFill>
                  <a:prstClr val="white"/>
                </a:solidFill>
              </a:endParaRPr>
            </a:p>
          </p:txBody>
        </p:sp>
      </p:grpSp>
      <p:grpSp>
        <p:nvGrpSpPr>
          <p:cNvPr id="18" name="组合 17"/>
          <p:cNvGrpSpPr/>
          <p:nvPr/>
        </p:nvGrpSpPr>
        <p:grpSpPr>
          <a:xfrm>
            <a:off x="3666912" y="3989955"/>
            <a:ext cx="2031325" cy="2048632"/>
            <a:chOff x="3666912" y="3989955"/>
            <a:chExt cx="2031325" cy="2048632"/>
          </a:xfrm>
        </p:grpSpPr>
        <p:pic>
          <p:nvPicPr>
            <p:cNvPr id="10" name="Picture 3" descr="F:\微信\APP二维码\服务号.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6604" y="3989955"/>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824920"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文本框 13"/>
            <p:cNvSpPr txBox="1"/>
            <p:nvPr/>
          </p:nvSpPr>
          <p:spPr>
            <a:xfrm>
              <a:off x="3666912" y="5249502"/>
              <a:ext cx="2031325" cy="369332"/>
            </a:xfrm>
            <a:prstGeom prst="rect">
              <a:avLst/>
            </a:prstGeom>
            <a:noFill/>
          </p:spPr>
          <p:txBody>
            <a:bodyPr wrap="none" rtlCol="0">
              <a:spAutoFit/>
            </a:bodyPr>
            <a:lstStyle/>
            <a:p>
              <a:r>
                <a:rPr lang="zh-CN" altLang="en-US" dirty="0">
                  <a:solidFill>
                    <a:prstClr val="black">
                      <a:lumMod val="75000"/>
                      <a:lumOff val="25000"/>
                    </a:prstClr>
                  </a:solidFill>
                </a:rPr>
                <a:t>云创大</a:t>
              </a:r>
              <a:r>
                <a:rPr lang="zh-CN" altLang="en-US" dirty="0" smtClean="0">
                  <a:solidFill>
                    <a:prstClr val="black">
                      <a:lumMod val="75000"/>
                      <a:lumOff val="25000"/>
                    </a:prstClr>
                  </a:solidFill>
                </a:rPr>
                <a:t>数据服务号</a:t>
              </a:r>
              <a:endParaRPr lang="zh-CN" altLang="en-US" dirty="0">
                <a:solidFill>
                  <a:prstClr val="black">
                    <a:lumMod val="75000"/>
                    <a:lumOff val="25000"/>
                  </a:prstClr>
                </a:solidFill>
              </a:endParaRPr>
            </a:p>
          </p:txBody>
        </p:sp>
        <p:sp>
          <p:nvSpPr>
            <p:cNvPr id="51" name="文本框 19"/>
            <p:cNvSpPr txBox="1"/>
            <p:nvPr/>
          </p:nvSpPr>
          <p:spPr>
            <a:xfrm>
              <a:off x="3835534" y="5684081"/>
              <a:ext cx="1588320"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cstorfw</a:t>
              </a:r>
              <a:endParaRPr lang="zh-CN" altLang="en-US" sz="1400" dirty="0">
                <a:solidFill>
                  <a:prstClr val="white"/>
                </a:solidFill>
              </a:endParaRPr>
            </a:p>
          </p:txBody>
        </p:sp>
      </p:grpSp>
      <p:grpSp>
        <p:nvGrpSpPr>
          <p:cNvPr id="23" name="组合 22"/>
          <p:cNvGrpSpPr/>
          <p:nvPr/>
        </p:nvGrpSpPr>
        <p:grpSpPr>
          <a:xfrm>
            <a:off x="6210994" y="3989955"/>
            <a:ext cx="2492990" cy="2048632"/>
            <a:chOff x="6210994" y="3989955"/>
            <a:chExt cx="2492990" cy="2048632"/>
          </a:xfrm>
        </p:grpSpPr>
        <p:sp>
          <p:nvSpPr>
            <p:cNvPr id="53" name="文本框 13"/>
            <p:cNvSpPr txBox="1"/>
            <p:nvPr/>
          </p:nvSpPr>
          <p:spPr>
            <a:xfrm>
              <a:off x="6210994" y="5249502"/>
              <a:ext cx="2492990" cy="369332"/>
            </a:xfrm>
            <a:prstGeom prst="rect">
              <a:avLst/>
            </a:prstGeom>
            <a:noFill/>
          </p:spPr>
          <p:txBody>
            <a:bodyPr wrap="none" rtlCol="0">
              <a:spAutoFit/>
            </a:bodyPr>
            <a:lstStyle/>
            <a:p>
              <a:r>
                <a:rPr lang="zh-CN" altLang="en-US" dirty="0" smtClean="0">
                  <a:solidFill>
                    <a:prstClr val="black">
                      <a:lumMod val="75000"/>
                      <a:lumOff val="25000"/>
                    </a:prstClr>
                  </a:solidFill>
                </a:rPr>
                <a:t>高校大</a:t>
              </a:r>
              <a:r>
                <a:rPr lang="zh-CN" altLang="en-US" dirty="0">
                  <a:solidFill>
                    <a:prstClr val="black">
                      <a:lumMod val="75000"/>
                      <a:lumOff val="25000"/>
                    </a:prstClr>
                  </a:solidFill>
                </a:rPr>
                <a:t>数据</a:t>
              </a:r>
              <a:r>
                <a:rPr lang="zh-CN" altLang="en-US" dirty="0" smtClean="0">
                  <a:solidFill>
                    <a:prstClr val="black">
                      <a:lumMod val="75000"/>
                      <a:lumOff val="25000"/>
                    </a:prstClr>
                  </a:solidFill>
                </a:rPr>
                <a:t>与</a:t>
              </a:r>
              <a:r>
                <a:rPr lang="zh-CN" altLang="en-US" dirty="0">
                  <a:solidFill>
                    <a:prstClr val="black">
                      <a:lumMod val="75000"/>
                      <a:lumOff val="25000"/>
                    </a:prstClr>
                  </a:solidFill>
                </a:rPr>
                <a:t>人工智能</a:t>
              </a:r>
              <a:endParaRPr lang="zh-CN" altLang="en-US" dirty="0">
                <a:solidFill>
                  <a:prstClr val="black">
                    <a:lumMod val="75000"/>
                    <a:lumOff val="25000"/>
                  </a:prstClr>
                </a:solidFill>
              </a:endParaRPr>
            </a:p>
          </p:txBody>
        </p:sp>
        <p:grpSp>
          <p:nvGrpSpPr>
            <p:cNvPr id="21" name="组合 20"/>
            <p:cNvGrpSpPr/>
            <p:nvPr/>
          </p:nvGrpSpPr>
          <p:grpSpPr>
            <a:xfrm>
              <a:off x="6553804" y="3989955"/>
              <a:ext cx="1755613" cy="2048632"/>
              <a:chOff x="6553804" y="3989955"/>
              <a:chExt cx="1755613" cy="2048632"/>
            </a:xfrm>
          </p:grpSpPr>
          <p:pic>
            <p:nvPicPr>
              <p:cNvPr id="11" name="Picture 4" descr="F:\微信\APP二维码\qrcode_for_gh_36578c7d93ba_86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1947" y="3989955"/>
                <a:ext cx="1239328" cy="1239328"/>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553804"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文本框 19"/>
              <p:cNvSpPr txBox="1"/>
              <p:nvPr/>
            </p:nvSpPr>
            <p:spPr>
              <a:xfrm>
                <a:off x="6564418" y="5684081"/>
                <a:ext cx="1596912"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data_AI</a:t>
                </a:r>
                <a:endParaRPr lang="zh-CN" altLang="en-US" sz="1400" dirty="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470548" cy="415498"/>
          </a:xfrm>
          <a:prstGeom prst="rect">
            <a:avLst/>
          </a:prstGeom>
          <a:noFill/>
        </p:spPr>
        <p:txBody>
          <a:bodyPr wrap="none" rtlCol="0">
            <a:spAutoFit/>
          </a:bodyPr>
          <a:lstStyle/>
          <a:p>
            <a:r>
              <a:rPr lang="en-US" altLang="zh-CN" sz="2100" b="1" spc="225" dirty="0" smtClean="0">
                <a:solidFill>
                  <a:prstClr val="white"/>
                </a:solidFill>
              </a:rPr>
              <a:t>2.1</a:t>
            </a:r>
            <a:r>
              <a:rPr lang="zh-CN" altLang="en-US" sz="2100" b="1" spc="225" dirty="0">
                <a:solidFill>
                  <a:prstClr val="white"/>
                </a:solidFill>
              </a:rPr>
              <a:t>可视化的</a:t>
            </a:r>
            <a:r>
              <a:rPr lang="zh-CN" altLang="en-US" sz="2100" b="1" spc="225" dirty="0" smtClean="0">
                <a:solidFill>
                  <a:prstClr val="white"/>
                </a:solidFill>
              </a:rPr>
              <a:t>类型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grpSp>
        <p:nvGrpSpPr>
          <p:cNvPr id="11" name="组合 10"/>
          <p:cNvGrpSpPr/>
          <p:nvPr/>
        </p:nvGrpSpPr>
        <p:grpSpPr>
          <a:xfrm>
            <a:off x="1" y="2973575"/>
            <a:ext cx="9143998" cy="3175518"/>
            <a:chOff x="1130061" y="2775168"/>
            <a:chExt cx="7251539" cy="2584659"/>
          </a:xfrm>
        </p:grpSpPr>
        <p:pic>
          <p:nvPicPr>
            <p:cNvPr id="1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0061" y="2775168"/>
              <a:ext cx="3119200" cy="2584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260" y="2775169"/>
              <a:ext cx="4132340" cy="256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矩形 16"/>
          <p:cNvSpPr/>
          <p:nvPr/>
        </p:nvSpPr>
        <p:spPr>
          <a:xfrm>
            <a:off x="452232" y="1272944"/>
            <a:ext cx="8191436" cy="1569660"/>
          </a:xfrm>
          <a:prstGeom prst="rect">
            <a:avLst/>
          </a:prstGeom>
        </p:spPr>
        <p:txBody>
          <a:bodyPr wrap="square">
            <a:spAutoFit/>
          </a:bodyPr>
          <a:lstStyle/>
          <a:p>
            <a:pPr>
              <a:lnSpc>
                <a:spcPct val="150000"/>
              </a:lnSpc>
            </a:pPr>
            <a:r>
              <a:rPr lang="zh-CN" altLang="en-US" sz="1600" dirty="0"/>
              <a:t>科学可视化最初称为“科学计算之中的可视化”</a:t>
            </a:r>
            <a:r>
              <a:rPr lang="en-US" altLang="zh-CN" sz="1600" dirty="0"/>
              <a:t>(Visualization In Scientific Computing</a:t>
            </a:r>
            <a:r>
              <a:rPr lang="zh-CN" altLang="en-US" sz="1600" dirty="0"/>
              <a:t>，</a:t>
            </a:r>
            <a:r>
              <a:rPr lang="en-US" altLang="zh-CN" sz="1600" dirty="0"/>
              <a:t>VISC) </a:t>
            </a:r>
            <a:endParaRPr lang="en-US" altLang="zh-CN" sz="1600" dirty="0"/>
          </a:p>
          <a:p>
            <a:pPr>
              <a:lnSpc>
                <a:spcPct val="150000"/>
              </a:lnSpc>
            </a:pPr>
            <a:r>
              <a:rPr lang="zh-CN" altLang="en-US" sz="1600" dirty="0"/>
              <a:t>运用计算机图形学和图像处理的研究成果创建视觉图像，替代那些规模庞大而又错综复 杂的数字化呈现形式，帮助人们更好地理解科学技术概念和科学数据结果。 </a:t>
            </a:r>
            <a:endParaRPr lang="zh-CN" altLang="en-US" sz="1600" dirty="0"/>
          </a:p>
        </p:txBody>
      </p:sp>
      <p:pic>
        <p:nvPicPr>
          <p:cNvPr id="18" name="27 Image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22"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HN" sz="1200" b="1" dirty="0">
                <a:solidFill>
                  <a:schemeClr val="bg1">
                    <a:lumMod val="50000"/>
                  </a:schemeClr>
                </a:solidFill>
              </a:rPr>
              <a:t>35</a:t>
            </a:r>
            <a:endParaRPr lang="en-US" altLang="es-HN" sz="1200" b="1" dirty="0">
              <a:solidFill>
                <a:schemeClr val="bg1">
                  <a:lumMod val="50000"/>
                </a:schemeClr>
              </a:solidFill>
            </a:endParaRPr>
          </a:p>
        </p:txBody>
      </p:sp>
      <p:pic>
        <p:nvPicPr>
          <p:cNvPr id="23" name="Imagen 27">
            <a:hlinkClick r:id="" action="ppaction://hlinkshowjump?jump=next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agen 28">
            <a:hlinkClick r:id="" action="ppaction://hlinkshowjump?jump=previousslide"/>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6" name="文本框 40"/>
          <p:cNvSpPr txBox="1"/>
          <p:nvPr/>
        </p:nvSpPr>
        <p:spPr>
          <a:xfrm>
            <a:off x="399253" y="843230"/>
            <a:ext cx="1407758" cy="369332"/>
          </a:xfrm>
          <a:prstGeom prst="rect">
            <a:avLst/>
          </a:prstGeom>
          <a:noFill/>
        </p:spPr>
        <p:txBody>
          <a:bodyPr wrap="none" rtlCol="0">
            <a:spAutoFit/>
          </a:bodyPr>
          <a:lstStyle/>
          <a:p>
            <a:r>
              <a:rPr lang="zh-CN" altLang="en-US" b="1" dirty="0">
                <a:solidFill>
                  <a:srgbClr val="3D89BC"/>
                </a:solidFill>
              </a:rPr>
              <a:t>科学可视化 </a:t>
            </a:r>
            <a:endParaRPr lang="zh-CN" altLang="en-US" b="1" dirty="0">
              <a:solidFill>
                <a:srgbClr val="3D89BC"/>
              </a:solidFill>
            </a:endParaRPr>
          </a:p>
        </p:txBody>
      </p:sp>
      <p:sp>
        <p:nvSpPr>
          <p:cNvPr id="29" name="椭圆 28"/>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475549" y="184284"/>
            <a:ext cx="1552028" cy="646331"/>
          </a:xfrm>
          <a:prstGeom prst="rect">
            <a:avLst/>
          </a:prstGeom>
          <a:noFill/>
        </p:spPr>
        <p:txBody>
          <a:bodyPr wrap="none" rtlCol="0">
            <a:spAutoFit/>
          </a:bodyPr>
          <a:lstStyle/>
          <a:p>
            <a:r>
              <a:rPr lang="zh-CN" altLang="en-US" dirty="0" smtClean="0">
                <a:solidFill>
                  <a:schemeClr val="bg2">
                    <a:lumMod val="50000"/>
                  </a:schemeClr>
                </a:solidFill>
              </a:rPr>
              <a:t>手机</a:t>
            </a:r>
            <a:r>
              <a:rPr lang="en-US" altLang="zh-CN" dirty="0" smtClean="0">
                <a:solidFill>
                  <a:schemeClr val="bg2">
                    <a:lumMod val="50000"/>
                  </a:schemeClr>
                </a:solidFill>
              </a:rPr>
              <a:t>APP</a:t>
            </a:r>
            <a:r>
              <a:rPr lang="zh-CN" altLang="en-US" dirty="0">
                <a:solidFill>
                  <a:schemeClr val="bg2">
                    <a:lumMod val="50000"/>
                  </a:schemeClr>
                </a:solidFill>
              </a:rPr>
              <a:t>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1" name="组合 20"/>
          <p:cNvGrpSpPr/>
          <p:nvPr/>
        </p:nvGrpSpPr>
        <p:grpSpPr>
          <a:xfrm>
            <a:off x="106762" y="1145478"/>
            <a:ext cx="2303744" cy="4112860"/>
            <a:chOff x="97237" y="1145478"/>
            <a:chExt cx="2303744" cy="411286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7237"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F:\微信\APP二维码\我的PM2.5--已测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188" y="1943233"/>
              <a:ext cx="1257537" cy="1257537"/>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8"/>
            <p:cNvSpPr txBox="1"/>
            <p:nvPr/>
          </p:nvSpPr>
          <p:spPr>
            <a:xfrm>
              <a:off x="611805" y="3338868"/>
              <a:ext cx="1253869" cy="338554"/>
            </a:xfrm>
            <a:prstGeom prst="rect">
              <a:avLst/>
            </a:prstGeom>
            <a:noFill/>
          </p:spPr>
          <p:txBody>
            <a:bodyPr wrap="none" rtlCol="0">
              <a:spAutoFit/>
            </a:bodyPr>
            <a:lstStyle/>
            <a:p>
              <a:r>
                <a:rPr lang="zh-CN" altLang="en-US" sz="1600" b="1" dirty="0">
                  <a:solidFill>
                    <a:schemeClr val="tx1">
                      <a:lumMod val="85000"/>
                      <a:lumOff val="15000"/>
                    </a:schemeClr>
                  </a:solidFill>
                </a:rPr>
                <a:t>我的</a:t>
              </a:r>
              <a:r>
                <a:rPr lang="en-US" altLang="zh-CN" sz="1600" b="1" dirty="0" smtClean="0">
                  <a:solidFill>
                    <a:schemeClr val="tx1">
                      <a:lumMod val="85000"/>
                      <a:lumOff val="15000"/>
                    </a:schemeClr>
                  </a:solidFill>
                </a:rPr>
                <a:t>PM2.5</a:t>
              </a:r>
              <a:endParaRPr lang="en-US" altLang="zh-CN" sz="1600" b="1" dirty="0" smtClean="0">
                <a:solidFill>
                  <a:schemeClr val="tx1">
                    <a:lumMod val="85000"/>
                    <a:lumOff val="15000"/>
                  </a:schemeClr>
                </a:solidFill>
              </a:endParaRPr>
            </a:p>
          </p:txBody>
        </p:sp>
        <p:sp>
          <p:nvSpPr>
            <p:cNvPr id="18" name="TextBox 17"/>
            <p:cNvSpPr txBox="1"/>
            <p:nvPr/>
          </p:nvSpPr>
          <p:spPr>
            <a:xfrm>
              <a:off x="630663" y="3732155"/>
              <a:ext cx="1415772" cy="1077218"/>
            </a:xfrm>
            <a:prstGeom prst="rect">
              <a:avLst/>
            </a:prstGeom>
            <a:noFill/>
          </p:spPr>
          <p:txBody>
            <a:bodyPr wrap="none" rtlCol="0">
              <a:spAutoFit/>
            </a:bodyPr>
            <a:lstStyle/>
            <a:p>
              <a:r>
                <a:rPr lang="zh-CN" altLang="en-US" sz="1600" dirty="0">
                  <a:solidFill>
                    <a:schemeClr val="tx1">
                      <a:lumMod val="65000"/>
                      <a:lumOff val="35000"/>
                    </a:schemeClr>
                  </a:solidFill>
                </a:rPr>
                <a:t>随时随地准确</a:t>
              </a:r>
              <a:endParaRPr lang="en-US" altLang="zh-CN" sz="1600" dirty="0">
                <a:solidFill>
                  <a:schemeClr val="tx1">
                    <a:lumMod val="65000"/>
                    <a:lumOff val="35000"/>
                  </a:schemeClr>
                </a:solidFill>
              </a:endParaRPr>
            </a:p>
            <a:p>
              <a:r>
                <a:rPr lang="zh-CN" altLang="en-US" sz="1600" dirty="0">
                  <a:solidFill>
                    <a:schemeClr val="tx1">
                      <a:lumMod val="65000"/>
                      <a:lumOff val="35000"/>
                    </a:schemeClr>
                  </a:solidFill>
                </a:rPr>
                <a:t>查看身边的</a:t>
              </a:r>
              <a:endParaRPr lang="en-US" altLang="zh-CN" sz="1600" dirty="0">
                <a:solidFill>
                  <a:schemeClr val="tx1">
                    <a:lumMod val="65000"/>
                    <a:lumOff val="35000"/>
                  </a:schemeClr>
                </a:solidFill>
              </a:endParaRPr>
            </a:p>
            <a:p>
              <a:r>
                <a:rPr lang="en-US" altLang="zh-CN" sz="1600" dirty="0">
                  <a:solidFill>
                    <a:schemeClr val="tx1">
                      <a:lumMod val="65000"/>
                      <a:lumOff val="35000"/>
                    </a:schemeClr>
                  </a:solidFill>
                </a:rPr>
                <a:t>PM2.5</a:t>
              </a:r>
              <a:r>
                <a:rPr lang="zh-CN" altLang="en-US" sz="1600" dirty="0" smtClean="0">
                  <a:solidFill>
                    <a:schemeClr val="tx1">
                      <a:lumMod val="65000"/>
                      <a:lumOff val="35000"/>
                    </a:schemeClr>
                  </a:solidFill>
                </a:rPr>
                <a:t>值</a:t>
              </a:r>
              <a:endParaRPr lang="zh-CN" altLang="en-US" sz="1600" dirty="0">
                <a:solidFill>
                  <a:schemeClr val="tx1">
                    <a:lumMod val="65000"/>
                    <a:lumOff val="35000"/>
                  </a:schemeClr>
                </a:solidFill>
              </a:endParaRPr>
            </a:p>
            <a:p>
              <a:endParaRPr lang="zh-CN" altLang="en-US" sz="1600" dirty="0">
                <a:solidFill>
                  <a:schemeClr val="tx1">
                    <a:lumMod val="65000"/>
                    <a:lumOff val="35000"/>
                  </a:schemeClr>
                </a:solidFill>
              </a:endParaRPr>
            </a:p>
          </p:txBody>
        </p:sp>
      </p:grpSp>
      <p:grpSp>
        <p:nvGrpSpPr>
          <p:cNvPr id="22" name="组合 21"/>
          <p:cNvGrpSpPr/>
          <p:nvPr/>
        </p:nvGrpSpPr>
        <p:grpSpPr>
          <a:xfrm>
            <a:off x="2293986" y="1145478"/>
            <a:ext cx="2303744" cy="4112860"/>
            <a:chOff x="2293986" y="1145478"/>
            <a:chExt cx="2303744" cy="4112860"/>
          </a:xfrm>
        </p:grpSpPr>
        <p:pic>
          <p:nvPicPr>
            <p:cNvPr id="55"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9398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5" name="Picture 3" descr="F:\微信\APP二维码\同声译-已测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5312" y="1940747"/>
              <a:ext cx="1260023" cy="1260023"/>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18"/>
            <p:cNvSpPr txBox="1"/>
            <p:nvPr/>
          </p:nvSpPr>
          <p:spPr>
            <a:xfrm>
              <a:off x="3048916" y="3347494"/>
              <a:ext cx="800219" cy="338554"/>
            </a:xfrm>
            <a:prstGeom prst="rect">
              <a:avLst/>
            </a:prstGeom>
            <a:noFill/>
          </p:spPr>
          <p:txBody>
            <a:bodyPr wrap="none" rtlCol="0">
              <a:spAutoFit/>
            </a:bodyPr>
            <a:lstStyle/>
            <a:p>
              <a:r>
                <a:rPr lang="zh-CN" altLang="en-US" sz="1600" b="1" dirty="0">
                  <a:solidFill>
                    <a:schemeClr val="tx1">
                      <a:lumMod val="85000"/>
                      <a:lumOff val="15000"/>
                    </a:schemeClr>
                  </a:solidFill>
                </a:rPr>
                <a:t>同声译</a:t>
              </a:r>
              <a:endParaRPr lang="zh-CN" altLang="en-US" sz="1600" b="1" dirty="0">
                <a:solidFill>
                  <a:schemeClr val="tx1">
                    <a:lumMod val="85000"/>
                    <a:lumOff val="15000"/>
                  </a:schemeClr>
                </a:solidFill>
              </a:endParaRPr>
            </a:p>
          </p:txBody>
        </p:sp>
        <p:sp>
          <p:nvSpPr>
            <p:cNvPr id="62" name="TextBox 61"/>
            <p:cNvSpPr txBox="1"/>
            <p:nvPr/>
          </p:nvSpPr>
          <p:spPr>
            <a:xfrm>
              <a:off x="2767437" y="3732155"/>
              <a:ext cx="1451038" cy="830997"/>
            </a:xfrm>
            <a:prstGeom prst="rect">
              <a:avLst/>
            </a:prstGeom>
            <a:noFill/>
          </p:spPr>
          <p:txBody>
            <a:bodyPr wrap="none" rtlCol="0">
              <a:spAutoFit/>
            </a:bodyPr>
            <a:lstStyle/>
            <a:p>
              <a:r>
                <a:rPr lang="zh-CN" altLang="en-US" sz="1600" dirty="0">
                  <a:solidFill>
                    <a:schemeClr val="tx1">
                      <a:lumMod val="65000"/>
                      <a:lumOff val="35000"/>
                    </a:schemeClr>
                  </a:solidFill>
                </a:rPr>
                <a:t>支持</a:t>
              </a:r>
              <a:r>
                <a:rPr lang="en-US" altLang="zh-CN" sz="1600" dirty="0">
                  <a:solidFill>
                    <a:schemeClr val="tx1">
                      <a:lumMod val="65000"/>
                      <a:lumOff val="35000"/>
                    </a:schemeClr>
                  </a:solidFill>
                </a:rPr>
                <a:t>26</a:t>
              </a:r>
              <a:r>
                <a:rPr lang="zh-CN" altLang="en-US" sz="1600" dirty="0">
                  <a:solidFill>
                    <a:schemeClr val="tx1">
                      <a:lumMod val="65000"/>
                      <a:lumOff val="35000"/>
                    </a:schemeClr>
                  </a:solidFill>
                </a:rPr>
                <a:t>种</a:t>
              </a:r>
              <a:r>
                <a:rPr lang="zh-CN" altLang="en-US" sz="1600" dirty="0" smtClean="0">
                  <a:solidFill>
                    <a:schemeClr val="tx1">
                      <a:lumMod val="65000"/>
                      <a:lumOff val="35000"/>
                    </a:schemeClr>
                  </a:solidFill>
                </a:rPr>
                <a:t>语言</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互</a:t>
              </a:r>
              <a:r>
                <a:rPr lang="zh-CN" altLang="en-US" sz="1600" dirty="0">
                  <a:solidFill>
                    <a:schemeClr val="tx1">
                      <a:lumMod val="65000"/>
                      <a:lumOff val="35000"/>
                    </a:schemeClr>
                  </a:solidFill>
                </a:rPr>
                <a:t>译的实时</a:t>
              </a:r>
              <a:r>
                <a:rPr lang="zh-CN" altLang="en-US" sz="1600" dirty="0" smtClean="0">
                  <a:solidFill>
                    <a:schemeClr val="tx1">
                      <a:lumMod val="65000"/>
                      <a:lumOff val="35000"/>
                    </a:schemeClr>
                  </a:solidFill>
                </a:rPr>
                <a:t>翻</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译软件</a:t>
              </a:r>
              <a:endParaRPr lang="zh-CN" altLang="en-US" sz="1600" dirty="0">
                <a:solidFill>
                  <a:schemeClr val="tx1">
                    <a:lumMod val="65000"/>
                    <a:lumOff val="35000"/>
                  </a:schemeClr>
                </a:solidFill>
              </a:endParaRPr>
            </a:p>
          </p:txBody>
        </p:sp>
      </p:grpSp>
      <p:grpSp>
        <p:nvGrpSpPr>
          <p:cNvPr id="36" name="组合 35"/>
          <p:cNvGrpSpPr/>
          <p:nvPr/>
        </p:nvGrpSpPr>
        <p:grpSpPr>
          <a:xfrm>
            <a:off x="6691416" y="1145478"/>
            <a:ext cx="2303744" cy="4112860"/>
            <a:chOff x="6691416" y="1145478"/>
            <a:chExt cx="2303744" cy="4112860"/>
          </a:xfrm>
        </p:grpSpPr>
        <p:pic>
          <p:nvPicPr>
            <p:cNvPr id="5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69141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F:\微信\APP二维码\科技头条Android版.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324" y="1943233"/>
              <a:ext cx="1294820" cy="129482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18"/>
            <p:cNvSpPr txBox="1"/>
            <p:nvPr/>
          </p:nvSpPr>
          <p:spPr>
            <a:xfrm>
              <a:off x="7446450" y="3374551"/>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科技头条</a:t>
              </a:r>
              <a:endParaRPr lang="zh-CN" altLang="en-US" sz="1600" b="1" dirty="0">
                <a:solidFill>
                  <a:schemeClr val="tx1">
                    <a:lumMod val="85000"/>
                    <a:lumOff val="15000"/>
                  </a:schemeClr>
                </a:solidFill>
              </a:endParaRPr>
            </a:p>
          </p:txBody>
        </p:sp>
        <p:sp>
          <p:nvSpPr>
            <p:cNvPr id="63" name="TextBox 62"/>
            <p:cNvSpPr txBox="1"/>
            <p:nvPr/>
          </p:nvSpPr>
          <p:spPr>
            <a:xfrm>
              <a:off x="7212224" y="3855265"/>
              <a:ext cx="1415772" cy="584775"/>
            </a:xfrm>
            <a:prstGeom prst="rect">
              <a:avLst/>
            </a:prstGeom>
            <a:noFill/>
          </p:spPr>
          <p:txBody>
            <a:bodyPr wrap="none" rtlCol="0">
              <a:spAutoFit/>
            </a:bodyPr>
            <a:lstStyle/>
            <a:p>
              <a:r>
                <a:rPr lang="zh-CN" altLang="en-US" sz="1600" dirty="0">
                  <a:solidFill>
                    <a:schemeClr val="tx1">
                      <a:lumMod val="65000"/>
                      <a:lumOff val="35000"/>
                    </a:schemeClr>
                  </a:solidFill>
                </a:rPr>
                <a:t>汇聚前沿</a:t>
              </a:r>
              <a:r>
                <a:rPr lang="zh-CN" altLang="en-US" sz="1600" dirty="0" smtClean="0">
                  <a:solidFill>
                    <a:schemeClr val="tx1">
                      <a:lumMod val="65000"/>
                      <a:lumOff val="35000"/>
                    </a:schemeClr>
                  </a:solidFill>
                </a:rPr>
                <a:t>资讯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的</a:t>
              </a:r>
              <a:r>
                <a:rPr lang="zh-CN" altLang="en-US" sz="1600" dirty="0">
                  <a:solidFill>
                    <a:schemeClr val="tx1">
                      <a:lumMod val="65000"/>
                      <a:lumOff val="35000"/>
                    </a:schemeClr>
                  </a:solidFill>
                </a:rPr>
                <a:t>科技情报站</a:t>
              </a:r>
              <a:endParaRPr lang="zh-CN" altLang="en-US" sz="1600" dirty="0">
                <a:solidFill>
                  <a:schemeClr val="tx1">
                    <a:lumMod val="65000"/>
                    <a:lumOff val="35000"/>
                  </a:schemeClr>
                </a:solidFill>
              </a:endParaRPr>
            </a:p>
          </p:txBody>
        </p:sp>
      </p:grpSp>
      <p:grpSp>
        <p:nvGrpSpPr>
          <p:cNvPr id="23" name="组合 22"/>
          <p:cNvGrpSpPr/>
          <p:nvPr/>
        </p:nvGrpSpPr>
        <p:grpSpPr>
          <a:xfrm>
            <a:off x="4485142" y="1145478"/>
            <a:ext cx="2303744" cy="4112860"/>
            <a:chOff x="4485142" y="1145478"/>
            <a:chExt cx="2303744" cy="4112860"/>
          </a:xfrm>
        </p:grpSpPr>
        <p:pic>
          <p:nvPicPr>
            <p:cNvPr id="5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485142"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7" name="Picture 5" descr="F:\微信\APP二维码\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365" y="1929395"/>
              <a:ext cx="1285211" cy="1285211"/>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18"/>
            <p:cNvSpPr txBox="1"/>
            <p:nvPr/>
          </p:nvSpPr>
          <p:spPr>
            <a:xfrm>
              <a:off x="5200146" y="3347665"/>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我的南京</a:t>
              </a:r>
              <a:endParaRPr lang="zh-CN" altLang="en-US" sz="1600" b="1" dirty="0">
                <a:solidFill>
                  <a:schemeClr val="tx1">
                    <a:lumMod val="85000"/>
                    <a:lumOff val="15000"/>
                  </a:schemeClr>
                </a:solidFill>
              </a:endParaRPr>
            </a:p>
          </p:txBody>
        </p:sp>
        <p:sp>
          <p:nvSpPr>
            <p:cNvPr id="64" name="TextBox 63"/>
            <p:cNvSpPr txBox="1"/>
            <p:nvPr/>
          </p:nvSpPr>
          <p:spPr>
            <a:xfrm>
              <a:off x="4866491" y="3732155"/>
              <a:ext cx="1620957" cy="830997"/>
            </a:xfrm>
            <a:prstGeom prst="rect">
              <a:avLst/>
            </a:prstGeom>
            <a:noFill/>
          </p:spPr>
          <p:txBody>
            <a:bodyPr wrap="none" rtlCol="0">
              <a:spAutoFit/>
            </a:bodyPr>
            <a:lstStyle/>
            <a:p>
              <a:r>
                <a:rPr lang="zh-CN" altLang="en-US" sz="1600" dirty="0">
                  <a:solidFill>
                    <a:schemeClr val="tx1">
                      <a:lumMod val="65000"/>
                      <a:lumOff val="35000"/>
                    </a:schemeClr>
                  </a:solidFill>
                </a:rPr>
                <a:t>云创大数据</a:t>
              </a:r>
              <a:r>
                <a:rPr lang="zh-CN" altLang="en-US" sz="1600" dirty="0" smtClean="0">
                  <a:solidFill>
                    <a:schemeClr val="tx1">
                      <a:lumMod val="65000"/>
                      <a:lumOff val="35000"/>
                    </a:schemeClr>
                  </a:solidFill>
                </a:rPr>
                <a:t>为路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况</a:t>
              </a:r>
              <a:r>
                <a:rPr lang="zh-CN" altLang="en-US" sz="1600" dirty="0">
                  <a:solidFill>
                    <a:schemeClr val="tx1">
                      <a:lumMod val="65000"/>
                      <a:lumOff val="35000"/>
                    </a:schemeClr>
                  </a:solidFill>
                </a:rPr>
                <a:t>大数据</a:t>
              </a:r>
              <a:r>
                <a:rPr lang="zh-CN" altLang="en-US" sz="1600" dirty="0" smtClean="0">
                  <a:solidFill>
                    <a:schemeClr val="tx1">
                      <a:lumMod val="65000"/>
                      <a:lumOff val="35000"/>
                    </a:schemeClr>
                  </a:solidFill>
                </a:rPr>
                <a:t>应用提</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供</a:t>
              </a:r>
              <a:r>
                <a:rPr lang="zh-CN" altLang="en-US" sz="1600" dirty="0">
                  <a:solidFill>
                    <a:schemeClr val="tx1">
                      <a:lumMod val="65000"/>
                      <a:lumOff val="35000"/>
                    </a:schemeClr>
                  </a:solidFill>
                </a:rPr>
                <a:t>技术</a:t>
              </a:r>
              <a:r>
                <a:rPr lang="zh-CN" altLang="en-US" sz="1600" dirty="0" smtClean="0">
                  <a:solidFill>
                    <a:schemeClr val="tx1">
                      <a:lumMod val="65000"/>
                      <a:lumOff val="35000"/>
                    </a:schemeClr>
                  </a:solidFill>
                </a:rPr>
                <a:t>支持</a:t>
              </a:r>
              <a:endParaRPr lang="zh-CN" altLang="en-US" sz="160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462338" y="4933111"/>
            <a:ext cx="1563301" cy="641625"/>
            <a:chOff x="5462338" y="4933111"/>
            <a:chExt cx="1563301"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438" y="5074882"/>
              <a:ext cx="1255100" cy="382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2066" y="4933025"/>
            <a:ext cx="1563301" cy="641625"/>
            <a:chOff x="422066" y="4933025"/>
            <a:chExt cx="1563301"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83" y="5074882"/>
              <a:ext cx="1170116" cy="357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702714"/>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26453" y="5811545"/>
              <a:ext cx="1449293" cy="441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702800"/>
            <a:ext cx="1563301" cy="641625"/>
            <a:chOff x="5462338" y="5702800"/>
            <a:chExt cx="1563301"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582" y="5779794"/>
              <a:ext cx="1279860" cy="442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702714"/>
            <a:ext cx="1563301" cy="641625"/>
            <a:chOff x="2101918" y="5702714"/>
            <a:chExt cx="156330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837" y="5817014"/>
              <a:ext cx="1273483" cy="375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933025"/>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78318" y="5702714"/>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5811" y="5771447"/>
              <a:ext cx="1347402" cy="463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933025"/>
            <a:ext cx="1563301" cy="641625"/>
            <a:chOff x="2101918" y="4933025"/>
            <a:chExt cx="1563301"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966" y="5033699"/>
              <a:ext cx="1231203" cy="44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78318" y="4933025"/>
            <a:ext cx="1563301" cy="641625"/>
            <a:chOff x="3778318" y="4933025"/>
            <a:chExt cx="1563301"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5888" y="5039161"/>
              <a:ext cx="1226845" cy="439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702714"/>
            <a:ext cx="1563301" cy="641625"/>
            <a:chOff x="422066" y="5702714"/>
            <a:chExt cx="1563301"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2621" y="5783517"/>
              <a:ext cx="1505759" cy="45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383965" y="619673"/>
            <a:ext cx="4092208" cy="3950990"/>
            <a:chOff x="383853" y="409573"/>
            <a:chExt cx="4092208" cy="3950990"/>
          </a:xfrm>
        </p:grpSpPr>
        <p:sp>
          <p:nvSpPr>
            <p:cNvPr id="4" name="矩形 3"/>
            <p:cNvSpPr/>
            <p:nvPr/>
          </p:nvSpPr>
          <p:spPr>
            <a:xfrm>
              <a:off x="383853"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TIM截图2018070614595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3853" y="1263318"/>
              <a:ext cx="4092208" cy="2034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8192" y="3420340"/>
              <a:ext cx="3185487" cy="641009"/>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万物</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latin typeface="+mj-ea"/>
                  <a:ea typeface="+mj-ea"/>
                </a:rPr>
                <a:t>智能</a:t>
              </a:r>
              <a:r>
                <a:rPr lang="zh-CN" altLang="en-US" dirty="0">
                  <a:solidFill>
                    <a:schemeClr val="tx1">
                      <a:lumMod val="65000"/>
                      <a:lumOff val="35000"/>
                    </a:schemeClr>
                  </a:solidFill>
                  <a:latin typeface="+mj-ea"/>
                  <a:ea typeface="+mj-ea"/>
                </a:rPr>
                <a:t>硬件大数据免费托管平台</a:t>
              </a:r>
              <a:endParaRPr lang="zh-CN" altLang="en-US" dirty="0">
                <a:solidFill>
                  <a:schemeClr val="tx1">
                    <a:lumMod val="65000"/>
                    <a:lumOff val="35000"/>
                  </a:schemeClr>
                </a:solidFill>
                <a:latin typeface="+mj-ea"/>
                <a:ea typeface="+mj-ea"/>
              </a:endParaRPr>
            </a:p>
          </p:txBody>
        </p:sp>
        <p:pic>
          <p:nvPicPr>
            <p:cNvPr id="1048" name="Picture 24" descr="F:\大数据挖掘平台\物联网大数据平台\logo_bate_homeaa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5082" y="595308"/>
              <a:ext cx="1809750" cy="523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4683604" y="619673"/>
            <a:ext cx="4092208" cy="3950990"/>
            <a:chOff x="4683492" y="409573"/>
            <a:chExt cx="4092208" cy="3950990"/>
          </a:xfrm>
        </p:grpSpPr>
        <p:sp>
          <p:nvSpPr>
            <p:cNvPr id="37" name="矩形 36"/>
            <p:cNvSpPr/>
            <p:nvPr/>
          </p:nvSpPr>
          <p:spPr>
            <a:xfrm>
              <a:off x="4683492"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esktop\TIM截图2018070614592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0587" y="1263318"/>
              <a:ext cx="4075113" cy="20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76230" y="3420340"/>
              <a:ext cx="2723823" cy="656590"/>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环境</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rPr>
                <a:t>环境</a:t>
              </a:r>
              <a:r>
                <a:rPr lang="zh-CN" altLang="en-US" dirty="0">
                  <a:solidFill>
                    <a:schemeClr val="tx1">
                      <a:lumMod val="65000"/>
                      <a:lumOff val="35000"/>
                    </a:schemeClr>
                  </a:solidFill>
                </a:rPr>
                <a:t>大数据开放</a:t>
              </a:r>
              <a:r>
                <a:rPr lang="zh-CN" altLang="en-US" dirty="0" smtClean="0">
                  <a:solidFill>
                    <a:schemeClr val="tx1">
                      <a:lumMod val="65000"/>
                      <a:lumOff val="35000"/>
                    </a:schemeClr>
                  </a:solidFill>
                </a:rPr>
                <a:t>共享平台</a:t>
              </a:r>
              <a:endParaRPr lang="zh-CN" altLang="en-US" dirty="0">
                <a:solidFill>
                  <a:schemeClr val="tx1">
                    <a:lumMod val="65000"/>
                    <a:lumOff val="35000"/>
                  </a:schemeClr>
                </a:solidFill>
              </a:endParaRPr>
            </a:p>
          </p:txBody>
        </p:sp>
        <p:pic>
          <p:nvPicPr>
            <p:cNvPr id="1050" name="Picture 26" descr="F:\大数据挖掘平台\环境云\环境云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5807" y="514623"/>
              <a:ext cx="1630844"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374194" y="125756"/>
            <a:ext cx="1107996" cy="646331"/>
          </a:xfrm>
          <a:prstGeom prst="rect">
            <a:avLst/>
          </a:prstGeom>
          <a:noFill/>
        </p:spPr>
        <p:txBody>
          <a:bodyPr wrap="none" rtlCol="0">
            <a:spAutoFit/>
          </a:bodyPr>
          <a:lstStyle/>
          <a:p>
            <a:r>
              <a:rPr lang="zh-CN" altLang="en-US" dirty="0" smtClean="0">
                <a:solidFill>
                  <a:schemeClr val="bg2">
                    <a:lumMod val="50000"/>
                  </a:schemeClr>
                </a:solidFill>
              </a:rPr>
              <a:t>网站推荐</a:t>
            </a:r>
            <a:endParaRPr lang="zh-CN" altLang="en-US" dirty="0">
              <a:solidFill>
                <a:schemeClr val="bg2">
                  <a:lumMod val="50000"/>
                </a:schemeClr>
              </a:solidFill>
            </a:endParaRPr>
          </a:p>
          <a:p>
            <a:endParaRPr lang="zh-CN" altLang="en-US" dirty="0">
              <a:solidFill>
                <a:schemeClr val="bg2">
                  <a:lumMod val="50000"/>
                </a:schemeClr>
              </a:solidFill>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470548" cy="738664"/>
          </a:xfrm>
          <a:prstGeom prst="rect">
            <a:avLst/>
          </a:prstGeom>
          <a:noFill/>
        </p:spPr>
        <p:txBody>
          <a:bodyPr wrap="none" rtlCol="0">
            <a:spAutoFit/>
          </a:bodyPr>
          <a:lstStyle/>
          <a:p>
            <a:r>
              <a:rPr lang="en-US" altLang="zh-CN" sz="2100" b="1" spc="225" dirty="0" smtClean="0">
                <a:solidFill>
                  <a:prstClr val="white"/>
                </a:solidFill>
              </a:rPr>
              <a:t>2.1</a:t>
            </a:r>
            <a:r>
              <a:rPr lang="zh-CN" altLang="en-US" sz="2100" b="1" spc="225" dirty="0">
                <a:solidFill>
                  <a:prstClr val="white"/>
                </a:solidFill>
              </a:rPr>
              <a:t>可视化的类型</a:t>
            </a:r>
            <a:endParaRPr lang="zh-CN" altLang="en-US" sz="2100" b="1" spc="225" dirty="0">
              <a:solidFill>
                <a:prstClr val="white"/>
              </a:solidFill>
            </a:endParaRPr>
          </a:p>
          <a:p>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56"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8"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HN" sz="1200" b="1" dirty="0">
                <a:solidFill>
                  <a:schemeClr val="bg1">
                    <a:lumMod val="50000"/>
                  </a:schemeClr>
                </a:solidFill>
              </a:rPr>
              <a:t>35</a:t>
            </a:r>
            <a:endParaRPr lang="en-US" altLang="es-HN" sz="1200" b="1" dirty="0">
              <a:solidFill>
                <a:schemeClr val="bg1">
                  <a:lumMod val="50000"/>
                </a:schemeClr>
              </a:solidFill>
            </a:endParaRPr>
          </a:p>
        </p:txBody>
      </p:sp>
      <p:pic>
        <p:nvPicPr>
          <p:cNvPr id="5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62" name="文本框 40"/>
          <p:cNvSpPr txBox="1"/>
          <p:nvPr/>
        </p:nvSpPr>
        <p:spPr>
          <a:xfrm>
            <a:off x="399253" y="843230"/>
            <a:ext cx="4277133" cy="461665"/>
          </a:xfrm>
          <a:prstGeom prst="rect">
            <a:avLst/>
          </a:prstGeom>
          <a:noFill/>
        </p:spPr>
        <p:txBody>
          <a:bodyPr wrap="none" rtlCol="0">
            <a:spAutoFit/>
          </a:bodyPr>
          <a:lstStyle/>
          <a:p>
            <a:r>
              <a:rPr lang="zh-CN" altLang="en-US" sz="2400" b="1" dirty="0">
                <a:solidFill>
                  <a:srgbClr val="3D89BC"/>
                </a:solidFill>
              </a:rPr>
              <a:t>科学可视化 的研究重点有两个</a:t>
            </a:r>
            <a:endParaRPr lang="zh-CN" altLang="en-US" sz="2400" b="1" dirty="0">
              <a:solidFill>
                <a:srgbClr val="3D89BC"/>
              </a:solidFill>
            </a:endParaRPr>
          </a:p>
        </p:txBody>
      </p:sp>
      <p:sp>
        <p:nvSpPr>
          <p:cNvPr id="63" name="椭圆 6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矩形 15"/>
          <p:cNvSpPr/>
          <p:nvPr/>
        </p:nvSpPr>
        <p:spPr>
          <a:xfrm>
            <a:off x="430694" y="1222177"/>
            <a:ext cx="8200062" cy="4154984"/>
          </a:xfrm>
          <a:prstGeom prst="rect">
            <a:avLst/>
          </a:prstGeom>
        </p:spPr>
        <p:txBody>
          <a:bodyPr wrap="square">
            <a:spAutoFit/>
          </a:bodyPr>
          <a:lstStyle/>
          <a:p>
            <a:endParaRPr lang="en-US" altLang="zh-CN" sz="2400" dirty="0" smtClean="0"/>
          </a:p>
          <a:p>
            <a:r>
              <a:rPr lang="zh-CN" altLang="en-US" sz="2400" dirty="0" smtClean="0"/>
              <a:t>科学</a:t>
            </a:r>
            <a:r>
              <a:rPr lang="zh-CN" altLang="en-US" sz="2400" dirty="0"/>
              <a:t>可视化 的研究重点有两个</a:t>
            </a:r>
            <a:endParaRPr lang="zh-CN" altLang="en-US" sz="2400" dirty="0"/>
          </a:p>
          <a:p>
            <a:endParaRPr lang="en-US" altLang="zh-CN" sz="2400" dirty="0" smtClean="0"/>
          </a:p>
          <a:p>
            <a:endParaRPr lang="en-US" altLang="zh-CN" sz="2400" dirty="0"/>
          </a:p>
          <a:p>
            <a:r>
              <a:rPr lang="zh-CN" altLang="en-US" sz="2400" dirty="0" smtClean="0"/>
              <a:t>一</a:t>
            </a:r>
            <a:r>
              <a:rPr lang="zh-CN" altLang="en-US" sz="2400" dirty="0"/>
              <a:t>是判断可视化对象的类别，判断类别之后才能确定如何用计算机 来进行可视化表现</a:t>
            </a:r>
            <a:r>
              <a:rPr lang="en-US" altLang="zh-CN" sz="2400" dirty="0" smtClean="0"/>
              <a:t>;</a:t>
            </a:r>
            <a:endParaRPr lang="en-US" altLang="zh-CN" sz="2400" dirty="0" smtClean="0"/>
          </a:p>
          <a:p>
            <a:endParaRPr lang="en-US" altLang="zh-CN" sz="2400" dirty="0"/>
          </a:p>
          <a:p>
            <a:r>
              <a:rPr lang="zh-CN" altLang="en-US" sz="2400" dirty="0"/>
              <a:t>二是将研究对象以最接近真实事物的效果快速地绘制出来，不仅以 单纯展示的方式显现出来，而且能通过虚拟空间的方式让人们身临其境，用视觉、触觉 等交互方式进行观察、理解和研究。 </a:t>
            </a:r>
            <a:endParaRPr lang="zh-CN" altLang="en-US" sz="2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任意多边形 87"/>
          <p:cNvSpPr/>
          <p:nvPr/>
        </p:nvSpPr>
        <p:spPr>
          <a:xfrm>
            <a:off x="2517090" y="3858882"/>
            <a:ext cx="954637" cy="198291"/>
          </a:xfrm>
          <a:custGeom>
            <a:avLst/>
            <a:gdLst>
              <a:gd name="connsiteX0" fmla="*/ 946660 w 946660"/>
              <a:gd name="connsiteY0" fmla="*/ 0 h 196634"/>
              <a:gd name="connsiteX1" fmla="*/ 610110 w 946660"/>
              <a:gd name="connsiteY1" fmla="*/ 190500 h 196634"/>
              <a:gd name="connsiteX2" fmla="*/ 44960 w 946660"/>
              <a:gd name="connsiteY2" fmla="*/ 146050 h 196634"/>
              <a:gd name="connsiteX3" fmla="*/ 76710 w 946660"/>
              <a:gd name="connsiteY3" fmla="*/ 107950 h 196634"/>
            </a:gdLst>
            <a:ahLst/>
            <a:cxnLst>
              <a:cxn ang="0">
                <a:pos x="connsiteX0" y="connsiteY0"/>
              </a:cxn>
              <a:cxn ang="0">
                <a:pos x="connsiteX1" y="connsiteY1"/>
              </a:cxn>
              <a:cxn ang="0">
                <a:pos x="connsiteX2" y="connsiteY2"/>
              </a:cxn>
              <a:cxn ang="0">
                <a:pos x="connsiteX3" y="connsiteY3"/>
              </a:cxn>
            </a:cxnLst>
            <a:rect l="l" t="t" r="r" b="b"/>
            <a:pathLst>
              <a:path w="946660" h="196634">
                <a:moveTo>
                  <a:pt x="946660" y="0"/>
                </a:moveTo>
                <a:cubicBezTo>
                  <a:pt x="853526" y="83079"/>
                  <a:pt x="760393" y="166158"/>
                  <a:pt x="610110" y="190500"/>
                </a:cubicBezTo>
                <a:cubicBezTo>
                  <a:pt x="459827" y="214842"/>
                  <a:pt x="133860" y="159808"/>
                  <a:pt x="44960" y="146050"/>
                </a:cubicBezTo>
                <a:cubicBezTo>
                  <a:pt x="-43940" y="132292"/>
                  <a:pt x="16385" y="120121"/>
                  <a:pt x="76710" y="107950"/>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86" name="任意多边形 85"/>
          <p:cNvSpPr/>
          <p:nvPr/>
        </p:nvSpPr>
        <p:spPr>
          <a:xfrm>
            <a:off x="3970164" y="4023983"/>
            <a:ext cx="45719" cy="273074"/>
          </a:xfrm>
          <a:custGeom>
            <a:avLst/>
            <a:gdLst>
              <a:gd name="connsiteX0" fmla="*/ 26193 w 37077"/>
              <a:gd name="connsiteY0" fmla="*/ 0 h 221456"/>
              <a:gd name="connsiteX1" fmla="*/ 35718 w 37077"/>
              <a:gd name="connsiteY1" fmla="*/ 116681 h 221456"/>
              <a:gd name="connsiteX2" fmla="*/ 0 w 37077"/>
              <a:gd name="connsiteY2" fmla="*/ 221456 h 221456"/>
              <a:gd name="connsiteX3" fmla="*/ 0 w 37077"/>
              <a:gd name="connsiteY3" fmla="*/ 221456 h 221456"/>
            </a:gdLst>
            <a:ahLst/>
            <a:cxnLst>
              <a:cxn ang="0">
                <a:pos x="connsiteX0" y="connsiteY0"/>
              </a:cxn>
              <a:cxn ang="0">
                <a:pos x="connsiteX1" y="connsiteY1"/>
              </a:cxn>
              <a:cxn ang="0">
                <a:pos x="connsiteX2" y="connsiteY2"/>
              </a:cxn>
              <a:cxn ang="0">
                <a:pos x="connsiteX3" y="connsiteY3"/>
              </a:cxn>
            </a:cxnLst>
            <a:rect l="l" t="t" r="r" b="b"/>
            <a:pathLst>
              <a:path w="37077" h="221456">
                <a:moveTo>
                  <a:pt x="26193" y="0"/>
                </a:moveTo>
                <a:cubicBezTo>
                  <a:pt x="33138" y="39886"/>
                  <a:pt x="40083" y="79772"/>
                  <a:pt x="35718" y="116681"/>
                </a:cubicBezTo>
                <a:cubicBezTo>
                  <a:pt x="31353" y="153590"/>
                  <a:pt x="0" y="221456"/>
                  <a:pt x="0" y="221456"/>
                </a:cubicBezTo>
                <a:lnTo>
                  <a:pt x="0" y="221456"/>
                </a:ln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85" name="任意多边形 84"/>
          <p:cNvSpPr/>
          <p:nvPr/>
        </p:nvSpPr>
        <p:spPr>
          <a:xfrm>
            <a:off x="3222451" y="2109457"/>
            <a:ext cx="1025074" cy="613469"/>
          </a:xfrm>
          <a:custGeom>
            <a:avLst/>
            <a:gdLst>
              <a:gd name="connsiteX0" fmla="*/ 0 w 1016507"/>
              <a:gd name="connsiteY0" fmla="*/ 0 h 608342"/>
              <a:gd name="connsiteX1" fmla="*/ 581025 w 1016507"/>
              <a:gd name="connsiteY1" fmla="*/ 128588 h 608342"/>
              <a:gd name="connsiteX2" fmla="*/ 985838 w 1016507"/>
              <a:gd name="connsiteY2" fmla="*/ 571500 h 608342"/>
              <a:gd name="connsiteX3" fmla="*/ 957263 w 1016507"/>
              <a:gd name="connsiteY3" fmla="*/ 552450 h 608342"/>
            </a:gdLst>
            <a:ahLst/>
            <a:cxnLst>
              <a:cxn ang="0">
                <a:pos x="connsiteX0" y="connsiteY0"/>
              </a:cxn>
              <a:cxn ang="0">
                <a:pos x="connsiteX1" y="connsiteY1"/>
              </a:cxn>
              <a:cxn ang="0">
                <a:pos x="connsiteX2" y="connsiteY2"/>
              </a:cxn>
              <a:cxn ang="0">
                <a:pos x="connsiteX3" y="connsiteY3"/>
              </a:cxn>
            </a:cxnLst>
            <a:rect l="l" t="t" r="r" b="b"/>
            <a:pathLst>
              <a:path w="1016507" h="608342">
                <a:moveTo>
                  <a:pt x="0" y="0"/>
                </a:moveTo>
                <a:cubicBezTo>
                  <a:pt x="208359" y="16669"/>
                  <a:pt x="416719" y="33338"/>
                  <a:pt x="581025" y="128588"/>
                </a:cubicBezTo>
                <a:cubicBezTo>
                  <a:pt x="745331" y="223838"/>
                  <a:pt x="923132" y="500856"/>
                  <a:pt x="985838" y="571500"/>
                </a:cubicBezTo>
                <a:cubicBezTo>
                  <a:pt x="1048544" y="642144"/>
                  <a:pt x="1002903" y="597297"/>
                  <a:pt x="957263" y="552450"/>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80" name="任意多边形 79"/>
          <p:cNvSpPr/>
          <p:nvPr/>
        </p:nvSpPr>
        <p:spPr>
          <a:xfrm>
            <a:off x="1565100" y="3249282"/>
            <a:ext cx="1684125" cy="281779"/>
          </a:xfrm>
          <a:custGeom>
            <a:avLst/>
            <a:gdLst>
              <a:gd name="connsiteX0" fmla="*/ 0 w 1670050"/>
              <a:gd name="connsiteY0" fmla="*/ 12700 h 279424"/>
              <a:gd name="connsiteX1" fmla="*/ 762000 w 1670050"/>
              <a:gd name="connsiteY1" fmla="*/ 279400 h 279424"/>
              <a:gd name="connsiteX2" fmla="*/ 1670050 w 1670050"/>
              <a:gd name="connsiteY2" fmla="*/ 0 h 279424"/>
              <a:gd name="connsiteX3" fmla="*/ 1670050 w 1670050"/>
              <a:gd name="connsiteY3" fmla="*/ 0 h 279424"/>
            </a:gdLst>
            <a:ahLst/>
            <a:cxnLst>
              <a:cxn ang="0">
                <a:pos x="connsiteX0" y="connsiteY0"/>
              </a:cxn>
              <a:cxn ang="0">
                <a:pos x="connsiteX1" y="connsiteY1"/>
              </a:cxn>
              <a:cxn ang="0">
                <a:pos x="connsiteX2" y="connsiteY2"/>
              </a:cxn>
              <a:cxn ang="0">
                <a:pos x="connsiteX3" y="connsiteY3"/>
              </a:cxn>
            </a:cxnLst>
            <a:rect l="l" t="t" r="r" b="b"/>
            <a:pathLst>
              <a:path w="1670050" h="279424">
                <a:moveTo>
                  <a:pt x="0" y="12700"/>
                </a:moveTo>
                <a:cubicBezTo>
                  <a:pt x="241829" y="147108"/>
                  <a:pt x="483658" y="281517"/>
                  <a:pt x="762000" y="279400"/>
                </a:cubicBezTo>
                <a:cubicBezTo>
                  <a:pt x="1040342" y="277283"/>
                  <a:pt x="1670050" y="0"/>
                  <a:pt x="1670050" y="0"/>
                </a:cubicBezTo>
                <a:lnTo>
                  <a:pt x="1670050" y="0"/>
                </a:ln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52" name="任意多边形 51"/>
          <p:cNvSpPr/>
          <p:nvPr/>
        </p:nvSpPr>
        <p:spPr>
          <a:xfrm>
            <a:off x="4517851" y="3425299"/>
            <a:ext cx="1828668" cy="208218"/>
          </a:xfrm>
          <a:custGeom>
            <a:avLst/>
            <a:gdLst>
              <a:gd name="connsiteX0" fmla="*/ 0 w 1813387"/>
              <a:gd name="connsiteY0" fmla="*/ 206478 h 206478"/>
              <a:gd name="connsiteX1" fmla="*/ 573741 w 1813387"/>
              <a:gd name="connsiteY1" fmla="*/ 290 h 206478"/>
              <a:gd name="connsiteX2" fmla="*/ 1712259 w 1813387"/>
              <a:gd name="connsiteY2" fmla="*/ 161655 h 206478"/>
              <a:gd name="connsiteX3" fmla="*/ 1685365 w 1813387"/>
              <a:gd name="connsiteY3" fmla="*/ 179584 h 206478"/>
            </a:gdLst>
            <a:ahLst/>
            <a:cxnLst>
              <a:cxn ang="0">
                <a:pos x="connsiteX0" y="connsiteY0"/>
              </a:cxn>
              <a:cxn ang="0">
                <a:pos x="connsiteX1" y="connsiteY1"/>
              </a:cxn>
              <a:cxn ang="0">
                <a:pos x="connsiteX2" y="connsiteY2"/>
              </a:cxn>
              <a:cxn ang="0">
                <a:pos x="connsiteX3" y="connsiteY3"/>
              </a:cxn>
            </a:cxnLst>
            <a:rect l="l" t="t" r="r" b="b"/>
            <a:pathLst>
              <a:path w="1813387" h="206478">
                <a:moveTo>
                  <a:pt x="0" y="206478"/>
                </a:moveTo>
                <a:cubicBezTo>
                  <a:pt x="144182" y="107119"/>
                  <a:pt x="288365" y="7760"/>
                  <a:pt x="573741" y="290"/>
                </a:cubicBezTo>
                <a:cubicBezTo>
                  <a:pt x="859117" y="-7180"/>
                  <a:pt x="1526988" y="131773"/>
                  <a:pt x="1712259" y="161655"/>
                </a:cubicBezTo>
                <a:cubicBezTo>
                  <a:pt x="1897530" y="191537"/>
                  <a:pt x="1791447" y="185560"/>
                  <a:pt x="1685365" y="179584"/>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8" name="任意多边形 47"/>
          <p:cNvSpPr/>
          <p:nvPr/>
        </p:nvSpPr>
        <p:spPr>
          <a:xfrm>
            <a:off x="4436889" y="2670480"/>
            <a:ext cx="1027765" cy="295543"/>
          </a:xfrm>
          <a:custGeom>
            <a:avLst/>
            <a:gdLst>
              <a:gd name="connsiteX0" fmla="*/ 0 w 1019175"/>
              <a:gd name="connsiteY0" fmla="*/ 273844 h 293073"/>
              <a:gd name="connsiteX1" fmla="*/ 488156 w 1019175"/>
              <a:gd name="connsiteY1" fmla="*/ 264319 h 293073"/>
              <a:gd name="connsiteX2" fmla="*/ 1019175 w 1019175"/>
              <a:gd name="connsiteY2" fmla="*/ 0 h 293073"/>
            </a:gdLst>
            <a:ahLst/>
            <a:cxnLst>
              <a:cxn ang="0">
                <a:pos x="connsiteX0" y="connsiteY0"/>
              </a:cxn>
              <a:cxn ang="0">
                <a:pos x="connsiteX1" y="connsiteY1"/>
              </a:cxn>
              <a:cxn ang="0">
                <a:pos x="connsiteX2" y="connsiteY2"/>
              </a:cxn>
            </a:cxnLst>
            <a:rect l="l" t="t" r="r" b="b"/>
            <a:pathLst>
              <a:path w="1019175" h="293073">
                <a:moveTo>
                  <a:pt x="0" y="273844"/>
                </a:moveTo>
                <a:cubicBezTo>
                  <a:pt x="159146" y="291902"/>
                  <a:pt x="318293" y="309960"/>
                  <a:pt x="488156" y="264319"/>
                </a:cubicBezTo>
                <a:cubicBezTo>
                  <a:pt x="658019" y="218678"/>
                  <a:pt x="838597" y="109339"/>
                  <a:pt x="1019175" y="0"/>
                </a:cubicBezTo>
              </a:path>
            </a:pathLst>
          </a:cu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79" name="椭圆 78"/>
          <p:cNvSpPr/>
          <p:nvPr/>
        </p:nvSpPr>
        <p:spPr>
          <a:xfrm>
            <a:off x="429942" y="2534708"/>
            <a:ext cx="1230455" cy="1230455"/>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275256" cy="415498"/>
          </a:xfrm>
          <a:prstGeom prst="rect">
            <a:avLst/>
          </a:prstGeom>
          <a:noFill/>
        </p:spPr>
        <p:txBody>
          <a:bodyPr wrap="none" rtlCol="0">
            <a:spAutoFit/>
          </a:bodyPr>
          <a:lstStyle/>
          <a:p>
            <a:r>
              <a:rPr lang="zh-CN" altLang="en-US" sz="2100" b="1" spc="225" dirty="0">
                <a:solidFill>
                  <a:prstClr val="white"/>
                </a:solidFill>
              </a:rPr>
              <a:t>科学可视化的发展方向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smtClean="0">
              <a:solidFill>
                <a:prstClr val="white"/>
              </a:solidFill>
            </a:endParaRPr>
          </a:p>
        </p:txBody>
      </p:sp>
      <p:grpSp>
        <p:nvGrpSpPr>
          <p:cNvPr id="34" name="组合 33"/>
          <p:cNvGrpSpPr/>
          <p:nvPr/>
        </p:nvGrpSpPr>
        <p:grpSpPr>
          <a:xfrm>
            <a:off x="1886766" y="1740967"/>
            <a:ext cx="1471050" cy="1420772"/>
            <a:chOff x="2019550" y="2206587"/>
            <a:chExt cx="1458756" cy="1408898"/>
          </a:xfrm>
        </p:grpSpPr>
        <p:sp>
          <p:nvSpPr>
            <p:cNvPr id="58" name="椭圆 57"/>
            <p:cNvSpPr/>
            <p:nvPr/>
          </p:nvSpPr>
          <p:spPr>
            <a:xfrm>
              <a:off x="2060443" y="2206587"/>
              <a:ext cx="1408898" cy="1408898"/>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矩形 24"/>
            <p:cNvSpPr/>
            <p:nvPr/>
          </p:nvSpPr>
          <p:spPr>
            <a:xfrm>
              <a:off x="2019550" y="2588458"/>
              <a:ext cx="1458756" cy="305205"/>
            </a:xfrm>
            <a:prstGeom prst="rect">
              <a:avLst/>
            </a:prstGeom>
          </p:spPr>
          <p:txBody>
            <a:bodyPr wrap="square">
              <a:spAutoFit/>
            </a:bodyPr>
            <a:lstStyle/>
            <a:p>
              <a:pPr algn="ctr"/>
              <a:r>
                <a:rPr lang="en-US" altLang="zh-CN" sz="1400" dirty="0">
                  <a:solidFill>
                    <a:prstClr val="white"/>
                  </a:solidFill>
                </a:rPr>
                <a:t>1)</a:t>
              </a:r>
              <a:r>
                <a:rPr lang="zh-CN" altLang="en-US" sz="1400" dirty="0">
                  <a:solidFill>
                    <a:prstClr val="white"/>
                  </a:solidFill>
                </a:rPr>
                <a:t>计算机动画 </a:t>
              </a:r>
              <a:endParaRPr lang="zh-CN" altLang="en-US" sz="1400" dirty="0">
                <a:solidFill>
                  <a:prstClr val="white"/>
                </a:solidFill>
              </a:endParaRPr>
            </a:p>
          </p:txBody>
        </p:sp>
      </p:grpSp>
      <p:grpSp>
        <p:nvGrpSpPr>
          <p:cNvPr id="26" name="组合 25"/>
          <p:cNvGrpSpPr/>
          <p:nvPr/>
        </p:nvGrpSpPr>
        <p:grpSpPr>
          <a:xfrm>
            <a:off x="3161796" y="2561945"/>
            <a:ext cx="1496305" cy="1496305"/>
            <a:chOff x="3771898" y="2829955"/>
            <a:chExt cx="1600203" cy="1600203"/>
          </a:xfrm>
        </p:grpSpPr>
        <p:sp>
          <p:nvSpPr>
            <p:cNvPr id="49" name="椭圆 48"/>
            <p:cNvSpPr/>
            <p:nvPr/>
          </p:nvSpPr>
          <p:spPr>
            <a:xfrm>
              <a:off x="3771898" y="2829955"/>
              <a:ext cx="1600203" cy="160020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椭圆 49"/>
            <p:cNvSpPr/>
            <p:nvPr/>
          </p:nvSpPr>
          <p:spPr>
            <a:xfrm>
              <a:off x="3872669" y="2930726"/>
              <a:ext cx="1398662" cy="1398662"/>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4" name="矩形 23"/>
          <p:cNvSpPr/>
          <p:nvPr/>
        </p:nvSpPr>
        <p:spPr>
          <a:xfrm>
            <a:off x="3281152" y="3003318"/>
            <a:ext cx="1359779" cy="646331"/>
          </a:xfrm>
          <a:prstGeom prst="rect">
            <a:avLst/>
          </a:prstGeom>
        </p:spPr>
        <p:txBody>
          <a:bodyPr wrap="square">
            <a:spAutoFit/>
          </a:bodyPr>
          <a:lstStyle/>
          <a:p>
            <a:pPr algn="ctr"/>
            <a:r>
              <a:rPr lang="zh-CN" altLang="en-US" b="1" dirty="0">
                <a:solidFill>
                  <a:prstClr val="white"/>
                </a:solidFill>
              </a:rPr>
              <a:t>科学可视化的发展方向 </a:t>
            </a:r>
            <a:endParaRPr lang="zh-CN" altLang="zh-CN" b="1" dirty="0">
              <a:solidFill>
                <a:prstClr val="white"/>
              </a:solidFill>
            </a:endParaRPr>
          </a:p>
        </p:txBody>
      </p:sp>
      <p:sp>
        <p:nvSpPr>
          <p:cNvPr id="29" name="矩形 28"/>
          <p:cNvSpPr/>
          <p:nvPr/>
        </p:nvSpPr>
        <p:spPr>
          <a:xfrm>
            <a:off x="322870" y="2754160"/>
            <a:ext cx="1428292" cy="338554"/>
          </a:xfrm>
          <a:prstGeom prst="rect">
            <a:avLst/>
          </a:prstGeom>
        </p:spPr>
        <p:txBody>
          <a:bodyPr wrap="square">
            <a:spAutoFit/>
          </a:bodyPr>
          <a:lstStyle/>
          <a:p>
            <a:pPr algn="ctr"/>
            <a:r>
              <a:rPr lang="en-US" altLang="zh-CN" sz="1600" dirty="0">
                <a:solidFill>
                  <a:prstClr val="white"/>
                </a:solidFill>
              </a:rPr>
              <a:t>2)</a:t>
            </a:r>
            <a:r>
              <a:rPr lang="zh-CN" altLang="en-US" sz="1600" dirty="0">
                <a:solidFill>
                  <a:prstClr val="white"/>
                </a:solidFill>
              </a:rPr>
              <a:t>计算机模拟 </a:t>
            </a:r>
            <a:endParaRPr lang="zh-CN" altLang="en-US" sz="1600" dirty="0">
              <a:solidFill>
                <a:prstClr val="white"/>
              </a:solidFill>
            </a:endParaRPr>
          </a:p>
        </p:txBody>
      </p:sp>
      <p:grpSp>
        <p:nvGrpSpPr>
          <p:cNvPr id="38" name="组合 37"/>
          <p:cNvGrpSpPr/>
          <p:nvPr/>
        </p:nvGrpSpPr>
        <p:grpSpPr>
          <a:xfrm>
            <a:off x="1506517" y="3654171"/>
            <a:ext cx="1426908" cy="1369991"/>
            <a:chOff x="627531" y="3630553"/>
            <a:chExt cx="1414982" cy="1358541"/>
          </a:xfrm>
        </p:grpSpPr>
        <p:sp>
          <p:nvSpPr>
            <p:cNvPr id="78" name="椭圆 77"/>
            <p:cNvSpPr/>
            <p:nvPr/>
          </p:nvSpPr>
          <p:spPr>
            <a:xfrm>
              <a:off x="661010" y="3630553"/>
              <a:ext cx="1358541" cy="1358541"/>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矩形 29"/>
            <p:cNvSpPr/>
            <p:nvPr/>
          </p:nvSpPr>
          <p:spPr>
            <a:xfrm>
              <a:off x="627531" y="3940492"/>
              <a:ext cx="1414982" cy="579888"/>
            </a:xfrm>
            <a:prstGeom prst="rect">
              <a:avLst/>
            </a:prstGeom>
          </p:spPr>
          <p:txBody>
            <a:bodyPr wrap="square">
              <a:spAutoFit/>
            </a:bodyPr>
            <a:lstStyle/>
            <a:p>
              <a:pPr algn="ctr"/>
              <a:r>
                <a:rPr lang="en-US" altLang="zh-CN" sz="1600" dirty="0">
                  <a:solidFill>
                    <a:prstClr val="white"/>
                  </a:solidFill>
                </a:rPr>
                <a:t>4)</a:t>
              </a:r>
              <a:r>
                <a:rPr lang="zh-CN" altLang="en-US" sz="1600" dirty="0">
                  <a:solidFill>
                    <a:prstClr val="white"/>
                  </a:solidFill>
                </a:rPr>
                <a:t>界面技术与感知 </a:t>
              </a:r>
              <a:endParaRPr lang="zh-CN" altLang="en-US" sz="1600" dirty="0">
                <a:solidFill>
                  <a:prstClr val="white"/>
                </a:solidFill>
              </a:endParaRPr>
            </a:p>
          </p:txBody>
        </p:sp>
      </p:grpSp>
      <p:grpSp>
        <p:nvGrpSpPr>
          <p:cNvPr id="37" name="组合 36"/>
          <p:cNvGrpSpPr/>
          <p:nvPr/>
        </p:nvGrpSpPr>
        <p:grpSpPr>
          <a:xfrm>
            <a:off x="3204229" y="4229306"/>
            <a:ext cx="1513627" cy="1369991"/>
            <a:chOff x="3867978" y="4586823"/>
            <a:chExt cx="1500977" cy="1358541"/>
          </a:xfrm>
        </p:grpSpPr>
        <p:sp>
          <p:nvSpPr>
            <p:cNvPr id="77" name="椭圆 76"/>
            <p:cNvSpPr/>
            <p:nvPr/>
          </p:nvSpPr>
          <p:spPr>
            <a:xfrm>
              <a:off x="3923126" y="4586823"/>
              <a:ext cx="1358541" cy="1358541"/>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矩形 30"/>
            <p:cNvSpPr/>
            <p:nvPr/>
          </p:nvSpPr>
          <p:spPr>
            <a:xfrm>
              <a:off x="3867978" y="4916032"/>
              <a:ext cx="1500977" cy="305205"/>
            </a:xfrm>
            <a:prstGeom prst="rect">
              <a:avLst/>
            </a:prstGeom>
          </p:spPr>
          <p:txBody>
            <a:bodyPr wrap="square">
              <a:spAutoFit/>
            </a:bodyPr>
            <a:lstStyle/>
            <a:p>
              <a:pPr algn="ctr"/>
              <a:r>
                <a:rPr lang="en-US" altLang="zh-CN" sz="1400" dirty="0">
                  <a:solidFill>
                    <a:prstClr val="white"/>
                  </a:solidFill>
                </a:rPr>
                <a:t>5)</a:t>
              </a:r>
              <a:r>
                <a:rPr lang="zh-CN" altLang="en-US" sz="1400" dirty="0">
                  <a:solidFill>
                    <a:prstClr val="white"/>
                  </a:solidFill>
                </a:rPr>
                <a:t>远程可视化 </a:t>
              </a:r>
              <a:endParaRPr lang="zh-CN" altLang="en-US" sz="1400" dirty="0">
                <a:solidFill>
                  <a:prstClr val="white"/>
                </a:solidFill>
              </a:endParaRPr>
            </a:p>
          </p:txBody>
        </p:sp>
      </p:grpSp>
      <p:grpSp>
        <p:nvGrpSpPr>
          <p:cNvPr id="36" name="组合 35"/>
          <p:cNvGrpSpPr/>
          <p:nvPr/>
        </p:nvGrpSpPr>
        <p:grpSpPr>
          <a:xfrm>
            <a:off x="4926490" y="3505721"/>
            <a:ext cx="2317473" cy="1914568"/>
            <a:chOff x="5590239" y="3863238"/>
            <a:chExt cx="2298105" cy="1898567"/>
          </a:xfrm>
        </p:grpSpPr>
        <p:sp>
          <p:nvSpPr>
            <p:cNvPr id="76" name="椭圆 75"/>
            <p:cNvSpPr/>
            <p:nvPr/>
          </p:nvSpPr>
          <p:spPr>
            <a:xfrm>
              <a:off x="5790009" y="3863238"/>
              <a:ext cx="1898567" cy="1898567"/>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矩形 31"/>
            <p:cNvSpPr/>
            <p:nvPr/>
          </p:nvSpPr>
          <p:spPr>
            <a:xfrm>
              <a:off x="5590239" y="4362323"/>
              <a:ext cx="2298105" cy="305205"/>
            </a:xfrm>
            <a:prstGeom prst="rect">
              <a:avLst/>
            </a:prstGeom>
          </p:spPr>
          <p:txBody>
            <a:bodyPr wrap="square">
              <a:spAutoFit/>
            </a:bodyPr>
            <a:lstStyle/>
            <a:p>
              <a:pPr algn="ctr"/>
              <a:r>
                <a:rPr lang="en-US" altLang="zh-CN" sz="1400" dirty="0">
                  <a:solidFill>
                    <a:prstClr val="white"/>
                  </a:solidFill>
                </a:rPr>
                <a:t>5)</a:t>
              </a:r>
              <a:r>
                <a:rPr lang="zh-CN" altLang="en-US" sz="1400" dirty="0">
                  <a:solidFill>
                    <a:prstClr val="white"/>
                  </a:solidFill>
                </a:rPr>
                <a:t>远程可视化 </a:t>
              </a:r>
              <a:endParaRPr lang="zh-CN" altLang="en-US" sz="1400" dirty="0">
                <a:solidFill>
                  <a:prstClr val="white"/>
                </a:solidFill>
              </a:endParaRPr>
            </a:p>
          </p:txBody>
        </p:sp>
      </p:grpSp>
      <p:grpSp>
        <p:nvGrpSpPr>
          <p:cNvPr id="35" name="组合 34"/>
          <p:cNvGrpSpPr/>
          <p:nvPr/>
        </p:nvGrpSpPr>
        <p:grpSpPr>
          <a:xfrm>
            <a:off x="5311699" y="2036802"/>
            <a:ext cx="1255472" cy="1055912"/>
            <a:chOff x="5975589" y="2394319"/>
            <a:chExt cx="1244979" cy="1047087"/>
          </a:xfrm>
        </p:grpSpPr>
        <p:sp>
          <p:nvSpPr>
            <p:cNvPr id="57" name="椭圆 56"/>
            <p:cNvSpPr/>
            <p:nvPr/>
          </p:nvSpPr>
          <p:spPr>
            <a:xfrm>
              <a:off x="5992227" y="2394319"/>
              <a:ext cx="1131795" cy="1047087"/>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3" name="矩形 32"/>
            <p:cNvSpPr/>
            <p:nvPr/>
          </p:nvSpPr>
          <p:spPr>
            <a:xfrm>
              <a:off x="5975589" y="2686976"/>
              <a:ext cx="1244979" cy="335724"/>
            </a:xfrm>
            <a:prstGeom prst="rect">
              <a:avLst/>
            </a:prstGeom>
          </p:spPr>
          <p:txBody>
            <a:bodyPr wrap="none">
              <a:spAutoFit/>
            </a:bodyPr>
            <a:lstStyle/>
            <a:p>
              <a:pPr algn="ctr"/>
              <a:r>
                <a:rPr lang="en-US" altLang="zh-CN" sz="1600" dirty="0">
                  <a:solidFill>
                    <a:prstClr val="white"/>
                  </a:solidFill>
                </a:rPr>
                <a:t>3)</a:t>
              </a:r>
              <a:r>
                <a:rPr lang="zh-CN" altLang="en-US" sz="1600" dirty="0">
                  <a:solidFill>
                    <a:prstClr val="white"/>
                  </a:solidFill>
                </a:rPr>
                <a:t>视觉通信 </a:t>
              </a:r>
              <a:endParaRPr lang="zh-CN" altLang="en-US" sz="1600" dirty="0">
                <a:solidFill>
                  <a:prstClr val="white"/>
                </a:solidFill>
              </a:endParaRPr>
            </a:p>
          </p:txBody>
        </p:sp>
      </p:grpSp>
      <p:sp>
        <p:nvSpPr>
          <p:cNvPr id="43" name="矩形 42"/>
          <p:cNvSpPr/>
          <p:nvPr/>
        </p:nvSpPr>
        <p:spPr>
          <a:xfrm rot="2345184">
            <a:off x="4720540" y="699259"/>
            <a:ext cx="230934" cy="8294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30 CuadroTexto"/>
          <p:cNvSpPr txBox="1"/>
          <p:nvPr/>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46" name="31 CuadroTexto"/>
          <p:cNvSpPr txBox="1"/>
          <p:nvPr/>
        </p:nvSpPr>
        <p:spPr>
          <a:xfrm>
            <a:off x="4729199" y="6267161"/>
            <a:ext cx="370840" cy="275590"/>
          </a:xfrm>
          <a:prstGeom prst="rect">
            <a:avLst/>
          </a:prstGeom>
          <a:noFill/>
        </p:spPr>
        <p:txBody>
          <a:bodyPr wrap="none">
            <a:spAutoFit/>
          </a:bodyPr>
          <a:lstStyle/>
          <a:p>
            <a:pPr>
              <a:defRPr/>
            </a:pPr>
            <a:r>
              <a:rPr lang="en-US" sz="1200" b="1" dirty="0">
                <a:solidFill>
                  <a:prstClr val="white">
                    <a:lumMod val="50000"/>
                  </a:prstClr>
                </a:solidFill>
              </a:rPr>
              <a:t>35</a:t>
            </a:r>
            <a:endParaRPr lang="en-US" sz="1200" b="1" dirty="0">
              <a:solidFill>
                <a:prstClr val="white">
                  <a:lumMod val="50000"/>
                </a:prstClr>
              </a:solidFill>
            </a:endParaRPr>
          </a:p>
        </p:txBody>
      </p:sp>
      <p:pic>
        <p:nvPicPr>
          <p:cNvPr id="47"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solidFill>
                  <a:prstClr val="black">
                    <a:tint val="75000"/>
                  </a:prstClr>
                </a:solidFill>
              </a:rPr>
            </a:fld>
            <a:endParaRPr lang="zh-CN" altLang="en-US" dirty="0">
              <a:solidFill>
                <a:prstClr val="black">
                  <a:tint val="75000"/>
                </a:prstClr>
              </a:solidFill>
            </a:endParaRPr>
          </a:p>
        </p:txBody>
      </p:sp>
      <p:sp>
        <p:nvSpPr>
          <p:cNvPr id="12" name="文本框 40"/>
          <p:cNvSpPr txBox="1"/>
          <p:nvPr/>
        </p:nvSpPr>
        <p:spPr>
          <a:xfrm>
            <a:off x="399253" y="843230"/>
            <a:ext cx="415498" cy="369332"/>
          </a:xfrm>
          <a:prstGeom prst="rect">
            <a:avLst/>
          </a:prstGeom>
          <a:noFill/>
        </p:spPr>
        <p:txBody>
          <a:bodyPr wrap="none" rtlCol="0">
            <a:spAutoFit/>
          </a:bodyPr>
          <a:lstStyle/>
          <a:p>
            <a:r>
              <a:rPr lang="zh-CN" altLang="en-US" b="1" dirty="0" smtClean="0">
                <a:solidFill>
                  <a:srgbClr val="3D89BC"/>
                </a:solidFill>
              </a:rPr>
              <a:t>。</a:t>
            </a:r>
            <a:endParaRPr lang="zh-CN" altLang="en-US" b="1" dirty="0" smtClean="0">
              <a:solidFill>
                <a:srgbClr val="3D89BC"/>
              </a:solidFill>
            </a:endParaRPr>
          </a:p>
        </p:txBody>
      </p:sp>
      <p:sp>
        <p:nvSpPr>
          <p:cNvPr id="13" name="椭圆 12"/>
          <p:cNvSpPr/>
          <p:nvPr/>
        </p:nvSpPr>
        <p:spPr>
          <a:xfrm>
            <a:off x="293525" y="946406"/>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768707" cy="415498"/>
          </a:xfrm>
          <a:prstGeom prst="rect">
            <a:avLst/>
          </a:prstGeom>
          <a:noFill/>
        </p:spPr>
        <p:txBody>
          <a:bodyPr wrap="none" rtlCol="0">
            <a:spAutoFit/>
          </a:bodyPr>
          <a:lstStyle/>
          <a:p>
            <a:r>
              <a:rPr lang="zh-CN" altLang="en-US" sz="2100" b="1" spc="225" dirty="0">
                <a:solidFill>
                  <a:prstClr val="white"/>
                </a:solidFill>
              </a:rPr>
              <a:t>科学可视化的分类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56"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8"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sz="1200" b="1" dirty="0">
                <a:solidFill>
                  <a:schemeClr val="bg1">
                    <a:lumMod val="50000"/>
                  </a:schemeClr>
                </a:solidFill>
              </a:rPr>
              <a:t>35</a:t>
            </a:r>
            <a:endParaRPr lang="en-US" sz="1200" b="1" dirty="0">
              <a:solidFill>
                <a:schemeClr val="bg1">
                  <a:lumMod val="50000"/>
                </a:schemeClr>
              </a:solidFill>
            </a:endParaRPr>
          </a:p>
        </p:txBody>
      </p:sp>
      <p:pic>
        <p:nvPicPr>
          <p:cNvPr id="5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8" name="矩形 17"/>
          <p:cNvSpPr/>
          <p:nvPr/>
        </p:nvSpPr>
        <p:spPr>
          <a:xfrm>
            <a:off x="509497" y="1249972"/>
            <a:ext cx="7978895" cy="3293209"/>
          </a:xfrm>
          <a:prstGeom prst="rect">
            <a:avLst/>
          </a:prstGeom>
        </p:spPr>
        <p:txBody>
          <a:bodyPr wrap="square">
            <a:spAutoFit/>
          </a:bodyPr>
          <a:lstStyle/>
          <a:p>
            <a:pPr marL="285750" indent="-285750">
              <a:buFont typeface="Wingdings" panose="05000000000000000000" pitchFamily="2" charset="2"/>
              <a:buChar char="p"/>
            </a:pPr>
            <a:r>
              <a:rPr lang="zh-CN" altLang="en-US" sz="1600" dirty="0"/>
              <a:t>体可视化</a:t>
            </a:r>
            <a:endParaRPr lang="zh-CN" altLang="en-US" sz="1600" dirty="0"/>
          </a:p>
          <a:p>
            <a:pPr marL="285750" indent="-285750">
              <a:buFont typeface="Wingdings" panose="05000000000000000000" pitchFamily="2" charset="2"/>
              <a:buChar char="ü"/>
            </a:pPr>
            <a:r>
              <a:rPr lang="zh-CN" altLang="en-US" sz="1600" dirty="0"/>
              <a:t>研究对象主要是体数据，即三维采样数 据，是各类科学工程领域以及医学领域中常见的数据类型</a:t>
            </a:r>
            <a:r>
              <a:rPr lang="en-US" altLang="zh-CN" sz="1600" dirty="0"/>
              <a:t>(</a:t>
            </a:r>
            <a:r>
              <a:rPr lang="zh-CN" altLang="en-US" sz="1600" dirty="0"/>
              <a:t>图 </a:t>
            </a:r>
            <a:r>
              <a:rPr lang="en-US" altLang="zh-CN" sz="1600" dirty="0"/>
              <a:t>2-1)</a:t>
            </a:r>
            <a:r>
              <a:rPr lang="zh-CN" altLang="en-US" sz="1600" dirty="0"/>
              <a:t>。</a:t>
            </a:r>
            <a:endParaRPr lang="zh-CN" altLang="en-US" sz="1600" dirty="0"/>
          </a:p>
          <a:p>
            <a:pPr marL="285750" indent="-285750">
              <a:buFont typeface="Wingdings" panose="05000000000000000000" pitchFamily="2" charset="2"/>
              <a:buChar char="ü"/>
            </a:pPr>
            <a:r>
              <a:rPr lang="zh-CN" altLang="en-US" sz="1600" dirty="0"/>
              <a:t>体可视化技术包括 等值面的抽取技术</a:t>
            </a:r>
            <a:r>
              <a:rPr lang="en-US" altLang="zh-CN" sz="1600" dirty="0"/>
              <a:t>(</a:t>
            </a:r>
            <a:r>
              <a:rPr lang="en-US" altLang="zh-CN" sz="1600" dirty="0" err="1"/>
              <a:t>Iso</a:t>
            </a:r>
            <a:r>
              <a:rPr lang="en-US" altLang="zh-CN" sz="1600" dirty="0"/>
              <a:t>-surfaces Extraction Technique)</a:t>
            </a:r>
            <a:r>
              <a:rPr lang="zh-CN" altLang="en-US" sz="1600" dirty="0"/>
              <a:t>、直接体绘制</a:t>
            </a:r>
            <a:r>
              <a:rPr lang="en-US" altLang="zh-CN" sz="1600" dirty="0"/>
              <a:t>(Direct Volume Rendering)</a:t>
            </a:r>
            <a:r>
              <a:rPr lang="zh-CN" altLang="en-US" sz="1600" dirty="0"/>
              <a:t>等。 </a:t>
            </a:r>
            <a:endParaRPr lang="en-US" altLang="zh-CN" sz="1600" dirty="0" smtClean="0"/>
          </a:p>
          <a:p>
            <a:pPr marL="285750" indent="-285750">
              <a:buFont typeface="Wingdings" panose="05000000000000000000" pitchFamily="2" charset="2"/>
              <a:buChar char="ü"/>
            </a:pPr>
            <a:endParaRPr lang="zh-CN" altLang="en-US" sz="1600" dirty="0"/>
          </a:p>
          <a:p>
            <a:pPr marL="285750" indent="-285750">
              <a:buFont typeface="Wingdings" panose="05000000000000000000" pitchFamily="2" charset="2"/>
              <a:buChar char="p"/>
            </a:pPr>
            <a:r>
              <a:rPr lang="zh-CN" altLang="en-US" sz="1600" dirty="0"/>
              <a:t>流场可视化</a:t>
            </a:r>
            <a:endParaRPr lang="zh-CN" altLang="en-US" sz="1600" dirty="0"/>
          </a:p>
          <a:p>
            <a:pPr marL="285750" indent="-285750">
              <a:buFont typeface="Wingdings" panose="05000000000000000000" pitchFamily="2" charset="2"/>
              <a:buChar char="ü"/>
            </a:pPr>
            <a:r>
              <a:rPr lang="zh-CN" altLang="en-US" sz="1600" dirty="0"/>
              <a:t>运用计算机图形学和图像处理技术，将流场数据转换为二维或三维图 形、图像或动画进行呈现，并详细分析其模式和相互关系，是计算流体力学研究与工程 实践中不可缺少的手段。 </a:t>
            </a:r>
            <a:endParaRPr lang="en-US" altLang="zh-CN" sz="1600" dirty="0" smtClean="0"/>
          </a:p>
          <a:p>
            <a:pPr marL="285750" indent="-285750">
              <a:buFont typeface="Wingdings" panose="05000000000000000000" pitchFamily="2" charset="2"/>
              <a:buChar char="ü"/>
            </a:pPr>
            <a:endParaRPr lang="zh-CN" altLang="en-US" sz="1600" dirty="0"/>
          </a:p>
          <a:p>
            <a:pPr marL="285750" indent="-285750">
              <a:buFont typeface="Wingdings" panose="05000000000000000000" pitchFamily="2" charset="2"/>
              <a:buChar char="p"/>
            </a:pPr>
            <a:r>
              <a:rPr lang="zh-CN" altLang="en-US" sz="1600" dirty="0"/>
              <a:t>大规模数据可视化 </a:t>
            </a:r>
            <a:endParaRPr lang="zh-CN" altLang="en-US" sz="1600" dirty="0"/>
          </a:p>
          <a:p>
            <a:pPr marL="285750" indent="-285750">
              <a:buFont typeface="Wingdings" panose="05000000000000000000" pitchFamily="2" charset="2"/>
              <a:buChar char="ü"/>
            </a:pPr>
            <a:r>
              <a:rPr lang="zh-CN" altLang="en-US" sz="1600" dirty="0"/>
              <a:t>研究重点在于如何高效 快捷地对海量的数据进行处理 </a:t>
            </a:r>
            <a:endParaRPr lang="zh-CN" altLang="en-US" sz="16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977097" cy="415498"/>
          </a:xfrm>
          <a:prstGeom prst="rect">
            <a:avLst/>
          </a:prstGeom>
          <a:noFill/>
        </p:spPr>
        <p:txBody>
          <a:bodyPr wrap="none" rtlCol="0">
            <a:spAutoFit/>
          </a:bodyPr>
          <a:lstStyle/>
          <a:p>
            <a:r>
              <a:rPr lang="zh-CN" altLang="en-US" sz="2100" b="1" spc="225" dirty="0">
                <a:solidFill>
                  <a:prstClr val="white"/>
                </a:solidFill>
              </a:rPr>
              <a:t>科学可视化常用方法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sz="1200" b="1" dirty="0">
                <a:solidFill>
                  <a:schemeClr val="bg1">
                    <a:lumMod val="50000"/>
                  </a:schemeClr>
                </a:solidFill>
              </a:rPr>
              <a:t>35</a:t>
            </a:r>
            <a:endParaRPr lang="en-US"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3" name="矩形 12"/>
          <p:cNvSpPr/>
          <p:nvPr/>
        </p:nvSpPr>
        <p:spPr>
          <a:xfrm>
            <a:off x="442707" y="897509"/>
            <a:ext cx="8226840" cy="4893647"/>
          </a:xfrm>
          <a:prstGeom prst="rect">
            <a:avLst/>
          </a:prstGeom>
        </p:spPr>
        <p:txBody>
          <a:bodyPr wrap="square">
            <a:spAutoFit/>
          </a:bodyPr>
          <a:lstStyle/>
          <a:p>
            <a:pPr marL="285750" indent="-285750">
              <a:lnSpc>
                <a:spcPct val="150000"/>
              </a:lnSpc>
              <a:buClr>
                <a:srgbClr val="3D89BC"/>
              </a:buClr>
              <a:buFont typeface="Wingdings" panose="05000000000000000000" pitchFamily="2" charset="2"/>
              <a:buChar char="l"/>
            </a:pPr>
            <a:r>
              <a:rPr lang="zh-CN" altLang="en-US" sz="1600" dirty="0"/>
              <a:t>颜色映射方法</a:t>
            </a:r>
            <a:endParaRPr lang="zh-CN" altLang="en-US" sz="1600" dirty="0"/>
          </a:p>
          <a:p>
            <a:pPr marL="285750" indent="-285750">
              <a:lnSpc>
                <a:spcPct val="150000"/>
              </a:lnSpc>
              <a:buClr>
                <a:srgbClr val="3D89BC"/>
              </a:buClr>
              <a:buFont typeface="Wingdings" panose="05000000000000000000" pitchFamily="2" charset="2"/>
              <a:buChar char="ü"/>
            </a:pPr>
            <a:r>
              <a:rPr lang="zh-CN" altLang="en-US" sz="1600" dirty="0"/>
              <a:t>用颜色表示数据场中数据 值的大小，即在数据与颜色之间建立一个映射关系，把不同的数据映射为不同的颜色 </a:t>
            </a:r>
            <a:endParaRPr lang="en-US" altLang="zh-CN" sz="1600" dirty="0" smtClean="0"/>
          </a:p>
          <a:p>
            <a:pPr marL="285750" indent="-285750">
              <a:lnSpc>
                <a:spcPct val="150000"/>
              </a:lnSpc>
              <a:buClr>
                <a:srgbClr val="3D89BC"/>
              </a:buClr>
              <a:buFont typeface="Wingdings" panose="05000000000000000000" pitchFamily="2" charset="2"/>
              <a:buChar char="ü"/>
            </a:pPr>
            <a:endParaRPr lang="zh-CN" altLang="en-US" sz="1600" dirty="0"/>
          </a:p>
          <a:p>
            <a:pPr marL="285750" indent="-285750">
              <a:lnSpc>
                <a:spcPct val="150000"/>
              </a:lnSpc>
              <a:buClr>
                <a:srgbClr val="3D89BC"/>
              </a:buClr>
              <a:buFont typeface="Wingdings" panose="05000000000000000000" pitchFamily="2" charset="2"/>
              <a:buChar char="l"/>
            </a:pPr>
            <a:r>
              <a:rPr lang="zh-CN" altLang="en-US" sz="1600" dirty="0"/>
              <a:t>等值线方法</a:t>
            </a:r>
            <a:endParaRPr lang="zh-CN" altLang="en-US" sz="1600" dirty="0"/>
          </a:p>
          <a:p>
            <a:pPr marL="342900" indent="-342900">
              <a:lnSpc>
                <a:spcPct val="150000"/>
              </a:lnSpc>
              <a:buClr>
                <a:srgbClr val="3D89BC"/>
              </a:buClr>
              <a:buFont typeface="Wingdings" panose="05000000000000000000" pitchFamily="2" charset="2"/>
              <a:buChar char="ü"/>
            </a:pPr>
            <a:r>
              <a:rPr lang="zh-CN" altLang="en-US" sz="1600" dirty="0"/>
              <a:t>制图对象某一数量指标值相等的各点连成的平滑曲线，由地图上标出的表示制图对象数量的各点采用内插法找出各整数点绘制而成的。每两条等值线之间的数量差额多为常数，可通过等值线的疏密程度来判断现象的数量变化趋势。 </a:t>
            </a:r>
            <a:endParaRPr lang="en-US" altLang="zh-CN" sz="1600" dirty="0" smtClean="0"/>
          </a:p>
          <a:p>
            <a:pPr marL="342900" indent="-342900">
              <a:lnSpc>
                <a:spcPct val="150000"/>
              </a:lnSpc>
              <a:buClr>
                <a:srgbClr val="3D89BC"/>
              </a:buClr>
              <a:buFont typeface="Wingdings" panose="05000000000000000000" pitchFamily="2" charset="2"/>
              <a:buChar char="ü"/>
            </a:pPr>
            <a:endParaRPr lang="zh-CN" altLang="en-US" sz="1600" dirty="0"/>
          </a:p>
          <a:p>
            <a:pPr marL="285750" indent="-285750">
              <a:lnSpc>
                <a:spcPct val="150000"/>
              </a:lnSpc>
              <a:buClr>
                <a:srgbClr val="3D89BC"/>
              </a:buClr>
              <a:buFont typeface="Wingdings" panose="05000000000000000000" pitchFamily="2" charset="2"/>
              <a:buChar char="l"/>
            </a:pPr>
            <a:r>
              <a:rPr lang="zh-CN" altLang="en-US" sz="1600" dirty="0"/>
              <a:t>立体图法和层次分割</a:t>
            </a:r>
            <a:r>
              <a:rPr lang="zh-CN" altLang="en-US" sz="1600" dirty="0" smtClean="0"/>
              <a:t>法</a:t>
            </a:r>
            <a:endParaRPr lang="en-US" altLang="zh-CN" sz="1600" dirty="0" smtClean="0"/>
          </a:p>
          <a:p>
            <a:pPr marL="285750" indent="-285750">
              <a:lnSpc>
                <a:spcPct val="150000"/>
              </a:lnSpc>
              <a:buClr>
                <a:srgbClr val="3D89BC"/>
              </a:buClr>
              <a:buFont typeface="Wingdings" panose="05000000000000000000" pitchFamily="2" charset="2"/>
              <a:buChar char="l"/>
            </a:pPr>
            <a:endParaRPr lang="zh-CN" altLang="en-US" sz="1600" dirty="0"/>
          </a:p>
          <a:p>
            <a:pPr marL="285750" indent="-285750">
              <a:lnSpc>
                <a:spcPct val="150000"/>
              </a:lnSpc>
              <a:buClr>
                <a:srgbClr val="3D89BC"/>
              </a:buClr>
              <a:buFont typeface="Wingdings" panose="05000000000000000000" pitchFamily="2" charset="2"/>
              <a:buChar char="l"/>
            </a:pPr>
            <a:r>
              <a:rPr lang="zh-CN" altLang="en-US" sz="1600" dirty="0"/>
              <a:t>矢量数据场 的直接法和流线法</a:t>
            </a:r>
            <a:endParaRPr lang="zh-CN" altLang="en-US" sz="1600" dirty="0"/>
          </a:p>
          <a:p>
            <a:pPr marL="285750" indent="-285750">
              <a:lnSpc>
                <a:spcPct val="150000"/>
              </a:lnSpc>
              <a:buClr>
                <a:srgbClr val="3D89BC"/>
              </a:buClr>
              <a:buFont typeface="Wingdings" panose="05000000000000000000" pitchFamily="2" charset="2"/>
              <a:buChar char="ü"/>
            </a:pPr>
            <a:r>
              <a:rPr lang="zh-CN" altLang="en-US" sz="1600" dirty="0"/>
              <a:t>通过记录坐标的方式来尽可能将地理实体的空间位置表现的准确无误 </a:t>
            </a:r>
            <a:endParaRPr lang="zh-CN" altLang="zh-CN" sz="16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275256" cy="415498"/>
          </a:xfrm>
          <a:prstGeom prst="rect">
            <a:avLst/>
          </a:prstGeom>
          <a:noFill/>
        </p:spPr>
        <p:txBody>
          <a:bodyPr wrap="none" rtlCol="0">
            <a:spAutoFit/>
          </a:bodyPr>
          <a:lstStyle/>
          <a:p>
            <a:r>
              <a:rPr lang="zh-CN" altLang="en-US" sz="2100" b="1" spc="225" dirty="0">
                <a:solidFill>
                  <a:prstClr val="white"/>
                </a:solidFill>
              </a:rPr>
              <a:t>科学可视化系统的组成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3"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sz="1200" b="1" dirty="0">
                <a:solidFill>
                  <a:schemeClr val="bg1">
                    <a:lumMod val="50000"/>
                  </a:schemeClr>
                </a:solidFill>
              </a:rPr>
              <a:t>35</a:t>
            </a:r>
            <a:endParaRPr lang="en-US"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1" name="矩形 10"/>
          <p:cNvSpPr/>
          <p:nvPr/>
        </p:nvSpPr>
        <p:spPr>
          <a:xfrm>
            <a:off x="366812" y="956427"/>
            <a:ext cx="8327826" cy="1077218"/>
          </a:xfrm>
          <a:prstGeom prst="rect">
            <a:avLst/>
          </a:prstGeom>
        </p:spPr>
        <p:txBody>
          <a:bodyPr wrap="square">
            <a:spAutoFit/>
          </a:bodyPr>
          <a:lstStyle/>
          <a:p>
            <a:r>
              <a:rPr lang="zh-CN" altLang="en-US" sz="1600" dirty="0"/>
              <a:t>根据科学可视化系统主要功能的要求，科学可视化系统大致可由以下几部分组成</a:t>
            </a:r>
            <a:r>
              <a:rPr lang="en-US" altLang="zh-CN" sz="1600" dirty="0"/>
              <a:t>: </a:t>
            </a:r>
            <a:endParaRPr lang="en-US" altLang="zh-CN" sz="1600" dirty="0" smtClean="0"/>
          </a:p>
          <a:p>
            <a:r>
              <a:rPr lang="zh-CN" altLang="en-US" sz="1600" dirty="0" smtClean="0"/>
              <a:t>数据</a:t>
            </a:r>
            <a:r>
              <a:rPr lang="zh-CN" altLang="en-US" sz="1600" dirty="0"/>
              <a:t>的管理与过滤</a:t>
            </a:r>
            <a:r>
              <a:rPr lang="zh-CN" altLang="en-US" sz="1600" dirty="0" smtClean="0"/>
              <a:t>，</a:t>
            </a:r>
            <a:endParaRPr lang="en-US" altLang="zh-CN" sz="1600" dirty="0" smtClean="0"/>
          </a:p>
          <a:p>
            <a:r>
              <a:rPr lang="zh-CN" altLang="en-US" sz="1600" dirty="0" smtClean="0"/>
              <a:t>提取</a:t>
            </a:r>
            <a:r>
              <a:rPr lang="zh-CN" altLang="en-US" sz="1600" dirty="0"/>
              <a:t>几何图元和建立模型</a:t>
            </a:r>
            <a:r>
              <a:rPr lang="zh-CN" altLang="en-US" sz="1600" dirty="0" smtClean="0"/>
              <a:t>，</a:t>
            </a:r>
            <a:endParaRPr lang="en-US" altLang="zh-CN" sz="1600" dirty="0" smtClean="0"/>
          </a:p>
          <a:p>
            <a:r>
              <a:rPr lang="zh-CN" altLang="en-US" sz="1600" dirty="0" smtClean="0"/>
              <a:t>绘制</a:t>
            </a:r>
            <a:r>
              <a:rPr lang="zh-CN" altLang="en-US" sz="1600" dirty="0"/>
              <a:t>，显示和播放。 </a:t>
            </a:r>
            <a:endParaRPr lang="zh-CN" altLang="en-US" sz="1600" dirty="0"/>
          </a:p>
        </p:txBody>
      </p:sp>
      <p:sp>
        <p:nvSpPr>
          <p:cNvPr id="15" name="矩形 14"/>
          <p:cNvSpPr/>
          <p:nvPr/>
        </p:nvSpPr>
        <p:spPr>
          <a:xfrm>
            <a:off x="503978" y="2242726"/>
            <a:ext cx="8242406" cy="369332"/>
          </a:xfrm>
          <a:prstGeom prst="rect">
            <a:avLst/>
          </a:prstGeom>
        </p:spPr>
        <p:txBody>
          <a:bodyPr wrap="square">
            <a:spAutoFit/>
          </a:bodyPr>
          <a:lstStyle/>
          <a:p>
            <a:r>
              <a:rPr lang="zh-CN" altLang="en-US" dirty="0"/>
              <a:t>众多的科学可视化系统采用“可视化流水线”作为理论模型 </a:t>
            </a:r>
            <a:endParaRPr lang="zh-CN" altLang="en-US" dirty="0"/>
          </a:p>
        </p:txBody>
      </p:sp>
      <p:sp>
        <p:nvSpPr>
          <p:cNvPr id="16" name="矩形 15"/>
          <p:cNvSpPr/>
          <p:nvPr/>
        </p:nvSpPr>
        <p:spPr>
          <a:xfrm>
            <a:off x="3477002" y="5598543"/>
            <a:ext cx="1348446" cy="261610"/>
          </a:xfrm>
          <a:prstGeom prst="rect">
            <a:avLst/>
          </a:prstGeom>
        </p:spPr>
        <p:txBody>
          <a:bodyPr wrap="none">
            <a:spAutoFit/>
          </a:bodyPr>
          <a:lstStyle/>
          <a:p>
            <a:r>
              <a:rPr lang="en-US" altLang="zh-CN" sz="1100" b="1" dirty="0">
                <a:solidFill>
                  <a:schemeClr val="tx1">
                    <a:lumMod val="75000"/>
                    <a:lumOff val="25000"/>
                  </a:schemeClr>
                </a:solidFill>
              </a:rPr>
              <a:t>Topics</a:t>
            </a:r>
            <a:r>
              <a:rPr lang="zh-CN" altLang="zh-CN" sz="1100" b="1" dirty="0">
                <a:solidFill>
                  <a:schemeClr val="tx1">
                    <a:lumMod val="75000"/>
                    <a:lumOff val="25000"/>
                  </a:schemeClr>
                </a:solidFill>
              </a:rPr>
              <a:t>与日志分析</a:t>
            </a:r>
            <a:endParaRPr lang="zh-CN" altLang="en-US" sz="1100" b="1" dirty="0">
              <a:solidFill>
                <a:schemeClr val="tx1">
                  <a:lumMod val="75000"/>
                  <a:lumOff val="25000"/>
                </a:schemeClr>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53" y="3358506"/>
            <a:ext cx="8305291" cy="163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1784463" cy="415498"/>
          </a:xfrm>
          <a:prstGeom prst="rect">
            <a:avLst/>
          </a:prstGeom>
          <a:noFill/>
        </p:spPr>
        <p:txBody>
          <a:bodyPr wrap="none" rtlCol="0">
            <a:spAutoFit/>
          </a:bodyPr>
          <a:lstStyle/>
          <a:p>
            <a:r>
              <a:rPr lang="zh-CN" altLang="en-US" sz="2100" b="1" spc="225" dirty="0">
                <a:solidFill>
                  <a:prstClr val="white"/>
                </a:solidFill>
              </a:rPr>
              <a:t>信息可视化 </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2292615" cy="300082"/>
          </a:xfrm>
          <a:prstGeom prst="rect">
            <a:avLst/>
          </a:prstGeom>
          <a:noFill/>
        </p:spPr>
        <p:txBody>
          <a:bodyPr wrap="none" rtlCol="0">
            <a:spAutoFit/>
          </a:bodyPr>
          <a:lstStyle/>
          <a:p>
            <a:r>
              <a:rPr lang="zh-CN" altLang="en-US" sz="1350" dirty="0">
                <a:solidFill>
                  <a:prstClr val="white"/>
                </a:solidFill>
              </a:rPr>
              <a:t>第</a:t>
            </a:r>
            <a:r>
              <a:rPr lang="en-US" altLang="zh-CN" sz="1350" dirty="0">
                <a:solidFill>
                  <a:prstClr val="white"/>
                </a:solidFill>
              </a:rPr>
              <a:t>2</a:t>
            </a:r>
            <a:r>
              <a:rPr lang="zh-CN" altLang="en-US" sz="1350" dirty="0">
                <a:solidFill>
                  <a:prstClr val="white"/>
                </a:solidFill>
              </a:rPr>
              <a:t>章 可视化的类型与模型 </a:t>
            </a:r>
            <a:endParaRPr lang="zh-CN" altLang="en-US" sz="1350" dirty="0">
              <a:solidFill>
                <a:prstClr val="white"/>
              </a:solidFill>
            </a:endParaRPr>
          </a:p>
        </p:txBody>
      </p:sp>
      <p:pic>
        <p:nvPicPr>
          <p:cNvPr id="28"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3" name="31 CuadroTexto"/>
          <p:cNvSpPr txBox="1"/>
          <p:nvPr/>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rPr>
              <a:t>42</a:t>
            </a:r>
            <a:endParaRPr lang="es-ES" altLang="zh-CN" sz="1200" b="1" dirty="0">
              <a:solidFill>
                <a:schemeClr val="bg1">
                  <a:lumMod val="50000"/>
                </a:schemeClr>
              </a:solidFill>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1" name="矩形 10"/>
          <p:cNvSpPr/>
          <p:nvPr/>
        </p:nvSpPr>
        <p:spPr>
          <a:xfrm>
            <a:off x="427194" y="1413617"/>
            <a:ext cx="8327826" cy="3416320"/>
          </a:xfrm>
          <a:prstGeom prst="rect">
            <a:avLst/>
          </a:prstGeom>
        </p:spPr>
        <p:txBody>
          <a:bodyPr wrap="square">
            <a:spAutoFit/>
          </a:bodyPr>
          <a:lstStyle/>
          <a:p>
            <a:pPr>
              <a:lnSpc>
                <a:spcPct val="150000"/>
              </a:lnSpc>
            </a:pPr>
            <a:r>
              <a:rPr lang="zh-CN" altLang="en-US" sz="1600" dirty="0"/>
              <a:t>信息可视化是 </a:t>
            </a:r>
            <a:r>
              <a:rPr lang="en-US" altLang="zh-CN" sz="1600" dirty="0"/>
              <a:t>1989 </a:t>
            </a:r>
            <a:r>
              <a:rPr lang="zh-CN" altLang="en-US" sz="1600" dirty="0"/>
              <a:t>年由斯图尔特卡德</a:t>
            </a:r>
            <a:r>
              <a:rPr lang="en-US" altLang="zh-CN" sz="1600" dirty="0"/>
              <a:t>(Stuart K. Card )</a:t>
            </a:r>
            <a:r>
              <a:rPr lang="zh-CN" altLang="en-US" sz="1600" dirty="0"/>
              <a:t>、约克</a:t>
            </a:r>
            <a:r>
              <a:rPr lang="en-US" altLang="zh-CN" sz="1600" dirty="0"/>
              <a:t>·</a:t>
            </a:r>
            <a:r>
              <a:rPr lang="zh-CN" altLang="en-US" sz="1600" dirty="0"/>
              <a:t>麦金利</a:t>
            </a:r>
            <a:r>
              <a:rPr lang="en-US" altLang="zh-CN" sz="1600" dirty="0"/>
              <a:t>(Jock D. </a:t>
            </a:r>
            <a:r>
              <a:rPr lang="en-US" altLang="zh-CN" sz="1600" dirty="0" err="1"/>
              <a:t>Mackinlay</a:t>
            </a:r>
            <a:r>
              <a:rPr lang="en-US" altLang="zh-CN" sz="1600" dirty="0"/>
              <a:t>)</a:t>
            </a:r>
            <a:r>
              <a:rPr lang="zh-CN" altLang="en-US" sz="1600" dirty="0"/>
              <a:t>和乔治</a:t>
            </a:r>
            <a:r>
              <a:rPr lang="en-US" altLang="zh-CN" sz="1600" dirty="0"/>
              <a:t>·</a:t>
            </a:r>
            <a:r>
              <a:rPr lang="zh-CN" altLang="en-US" sz="1600" dirty="0"/>
              <a:t>罗伯逊</a:t>
            </a:r>
            <a:r>
              <a:rPr lang="en-US" altLang="zh-CN" sz="1600" dirty="0"/>
              <a:t>(</a:t>
            </a:r>
            <a:r>
              <a:rPr lang="en-US" altLang="zh-CN" sz="1600" dirty="0" err="1"/>
              <a:t>GeorgeG</a:t>
            </a:r>
            <a:r>
              <a:rPr lang="en-US" altLang="zh-CN" sz="1600" dirty="0"/>
              <a:t>. Robertson)</a:t>
            </a:r>
            <a:r>
              <a:rPr lang="zh-CN" altLang="en-US" sz="1600" dirty="0"/>
              <a:t>提出</a:t>
            </a:r>
            <a:r>
              <a:rPr lang="zh-CN" altLang="en-US" sz="1600" dirty="0" smtClean="0"/>
              <a:t>的</a:t>
            </a:r>
            <a:endParaRPr lang="en-US" altLang="zh-CN" sz="1600" dirty="0" smtClean="0"/>
          </a:p>
          <a:p>
            <a:pPr>
              <a:lnSpc>
                <a:spcPct val="150000"/>
              </a:lnSpc>
            </a:pPr>
            <a:endParaRPr lang="zh-CN" altLang="en-US" sz="1600" dirty="0"/>
          </a:p>
          <a:p>
            <a:pPr>
              <a:lnSpc>
                <a:spcPct val="150000"/>
              </a:lnSpc>
            </a:pPr>
            <a:r>
              <a:rPr lang="zh-CN" altLang="en-US" sz="1600" dirty="0"/>
              <a:t>信息可视化就是利用计算机支撑的、交互的、对抽象数据的可视表示，增强人们对 这些抽象信息的认知</a:t>
            </a:r>
            <a:r>
              <a:rPr lang="zh-CN" altLang="en-US" sz="1600" dirty="0" smtClean="0"/>
              <a:t>。</a:t>
            </a:r>
            <a:endParaRPr lang="en-US" altLang="zh-CN" sz="1600" dirty="0" smtClean="0"/>
          </a:p>
          <a:p>
            <a:pPr>
              <a:lnSpc>
                <a:spcPct val="150000"/>
              </a:lnSpc>
            </a:pPr>
            <a:r>
              <a:rPr lang="en-US" altLang="zh-CN" sz="1600" dirty="0" smtClean="0"/>
              <a:t>-------</a:t>
            </a:r>
            <a:r>
              <a:rPr lang="zh-CN" altLang="en-US" sz="1600" dirty="0" smtClean="0"/>
              <a:t>即</a:t>
            </a:r>
            <a:r>
              <a:rPr lang="zh-CN" altLang="en-US" sz="1600" dirty="0"/>
              <a:t>是将非空间数据的信息对象的特征值抽取、转换、映射、高度 抽象与整合，用图形、图像、动画等方式表示信息对象内容特征和语义的过程</a:t>
            </a:r>
            <a:r>
              <a:rPr lang="zh-CN" altLang="en-US" sz="1600" dirty="0" smtClean="0"/>
              <a:t>。</a:t>
            </a:r>
            <a:endParaRPr lang="en-US" altLang="zh-CN" sz="1600" dirty="0" smtClean="0"/>
          </a:p>
          <a:p>
            <a:pPr>
              <a:lnSpc>
                <a:spcPct val="150000"/>
              </a:lnSpc>
            </a:pPr>
            <a:r>
              <a:rPr lang="en-US" altLang="zh-CN" sz="1600" dirty="0" smtClean="0"/>
              <a:t>       </a:t>
            </a:r>
            <a:r>
              <a:rPr lang="zh-CN" altLang="en-US" sz="1600" dirty="0" smtClean="0"/>
              <a:t>信息</a:t>
            </a:r>
            <a:r>
              <a:rPr lang="zh-CN" altLang="en-US" sz="1600" dirty="0"/>
              <a:t>对 象包括文本、图像、视频和语音等类型，它们的可视化分别采用不同模型方法实现。 </a:t>
            </a:r>
            <a:endParaRPr lang="zh-CN" altLang="en-US" sz="16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diagram"/>
  <p:tag name="KSO_WM_TEMPLATE_INDEX" val="504"/>
  <p:tag name="KSO_WM_UNIT_TYPE" val="m_i"/>
  <p:tag name="KSO_WM_UNIT_INDEX" val="1_1"/>
  <p:tag name="KSO_WM_UNIT_ID" val="260*m_i*1_1"/>
  <p:tag name="KSO_WM_UNIT_CLEAR" val="1"/>
  <p:tag name="KSO_WM_UNIT_LAYERLEVEL" val="1_1"/>
  <p:tag name="KSO_WM_BEAUTIFY_FLAG" val="#wm#"/>
  <p:tag name="KSO_WM_DIAGRAM_GROUP_CODE" val="m1-1"/>
  <p:tag name="KSO_WM_UNIT_TEXT_FILL_FORE_SCHEMECOLOR_INDEX" val="13"/>
  <p:tag name="KSO_WM_UNIT_TEXT_FILL_TYPE" val="1"/>
  <p:tag name="KSO_WM_UNIT_USESOURCEFORMAT_APPLY" val="0"/>
</p:tagLst>
</file>

<file path=ppt/tags/tag10.xml><?xml version="1.0" encoding="utf-8"?>
<p:tagLst xmlns:p="http://schemas.openxmlformats.org/presentationml/2006/main">
  <p:tag name="KSO_WM_TAG_VERSION" val="1.0"/>
  <p:tag name="KSO_WM_TEMPLATE_CATEGORY" val="diagram"/>
  <p:tag name="KSO_WM_TEMPLATE_INDEX" val="504"/>
  <p:tag name="KSO_WM_UNIT_TYPE" val="m_i"/>
  <p:tag name="KSO_WM_UNIT_INDEX" val="1_5"/>
  <p:tag name="KSO_WM_UNIT_ID" val="260*m_i*1_5"/>
  <p:tag name="KSO_WM_UNIT_CLEAR" val="1"/>
  <p:tag name="KSO_WM_UNIT_LAYERLEVEL" val="1_1"/>
  <p:tag name="KSO_WM_BEAUTIFY_FLAG" val="#wm#"/>
  <p:tag name="KSO_WM_DIAGRAM_GROUP_CODE" val="m1-1"/>
  <p:tag name="KSO_WM_UNIT_FILL_FORE_SCHEMECOLOR_INDEX" val="6"/>
  <p:tag name="KSO_WM_UNIT_FILL_TYPE" val="1"/>
  <p:tag name="KSO_WM_UNIT_USESOURCEFORMAT_APPLY" val="0"/>
</p:tagLst>
</file>

<file path=ppt/tags/tag11.xml><?xml version="1.0" encoding="utf-8"?>
<p:tagLst xmlns:p="http://schemas.openxmlformats.org/presentationml/2006/main">
  <p:tag name="KSO_WM_TAG_VERSION" val="1.0"/>
  <p:tag name="KSO_WM_TEMPLATE_CATEGORY" val="diagram"/>
  <p:tag name="KSO_WM_TEMPLATE_INDEX" val="504"/>
  <p:tag name="KSO_WM_UNIT_TYPE" val="m_i"/>
  <p:tag name="KSO_WM_UNIT_INDEX" val="1_6"/>
  <p:tag name="KSO_WM_UNIT_ID" val="260*m_i*1_6"/>
  <p:tag name="KSO_WM_UNIT_CLEAR" val="1"/>
  <p:tag name="KSO_WM_UNIT_LAYERLEVEL" val="1_1"/>
  <p:tag name="KSO_WM_BEAUTIFY_FLAG" val="#wm#"/>
  <p:tag name="KSO_WM_DIAGRAM_GROUP_CODE" val="m1-1"/>
  <p:tag name="KSO_WM_UNIT_FILL_FORE_SCHEMECOLOR_INDEX" val="6"/>
  <p:tag name="KSO_WM_UNIT_FILL_TYPE" val="1"/>
  <p:tag name="KSO_WM_UNIT_TEXT_FILL_FORE_SCHEMECOLOR_INDEX" val="14"/>
  <p:tag name="KSO_WM_UNIT_TEXT_FILL_TYPE" val="1"/>
  <p:tag name="KSO_WM_UNIT_USESOURCEFORMAT_APPLY" val="0"/>
</p:tagLst>
</file>

<file path=ppt/tags/tag12.xml><?xml version="1.0" encoding="utf-8"?>
<p:tagLst xmlns:p="http://schemas.openxmlformats.org/presentationml/2006/main">
  <p:tag name="KSO_WM_TAG_VERSION" val="1.0"/>
  <p:tag name="KSO_WM_TEMPLATE_CATEGORY" val="diagram"/>
  <p:tag name="KSO_WM_TEMPLATE_INDEX" val="504"/>
  <p:tag name="KSO_WM_UNIT_TYPE" val="m_h_f"/>
  <p:tag name="KSO_WM_UNIT_INDEX" val="1_2_1"/>
  <p:tag name="KSO_WM_UNIT_ID" val="260*m_h_f*1_2_1"/>
  <p:tag name="KSO_WM_UNIT_CLEAR" val="1"/>
  <p:tag name="KSO_WM_UNIT_LAYERLEVEL" val="1_1_1"/>
  <p:tag name="KSO_WM_UNIT_VALUE" val="14"/>
  <p:tag name="KSO_WM_UNIT_HIGHLIGHT" val="0"/>
  <p:tag name="KSO_WM_UNIT_COMPATIBLE" val="0"/>
  <p:tag name="KSO_WM_BEAUTIFY_FLAG" val="#wm#"/>
  <p:tag name="KSO_WM_DIAGRAM_GROUP_CODE" val="m1-1"/>
  <p:tag name="KSO_WM_UNIT_PRESET_TEXT" val="Lorem ipsum dolor sit amet"/>
  <p:tag name="KSO_WM_UNIT_TEXT_FILL_FORE_SCHEMECOLOR_INDEX" val="13"/>
  <p:tag name="KSO_WM_UNIT_TEXT_FILL_TYPE" val="1"/>
  <p:tag name="KSO_WM_UNIT_USESOURCEFORMAT_APPLY" val="0"/>
</p:tagLst>
</file>

<file path=ppt/tags/tag13.xml><?xml version="1.0" encoding="utf-8"?>
<p:tagLst xmlns:p="http://schemas.openxmlformats.org/presentationml/2006/main">
  <p:tag name="KSO_WM_TAG_VERSION" val="1.0"/>
  <p:tag name="KSO_WM_BEAUTIFY_FLAG" val="#wm#"/>
  <p:tag name="KSO_WM_UNIT_TYPE" val="i"/>
  <p:tag name="KSO_WM_UNIT_ID" val="diagram504_3*i*21"/>
  <p:tag name="KSO_WM_TEMPLATE_CATEGORY" val="diagram"/>
  <p:tag name="KSO_WM_TEMPLATE_INDEX" val="504"/>
  <p:tag name="KSO_WM_UNIT_INDEX" val="21"/>
</p:tagLst>
</file>

<file path=ppt/tags/tag14.xml><?xml version="1.0" encoding="utf-8"?>
<p:tagLst xmlns:p="http://schemas.openxmlformats.org/presentationml/2006/main">
  <p:tag name="KSO_WM_TAG_VERSION" val="1.0"/>
  <p:tag name="KSO_WM_TEMPLATE_CATEGORY" val="diagram"/>
  <p:tag name="KSO_WM_TEMPLATE_INDEX" val="504"/>
  <p:tag name="KSO_WM_UNIT_TYPE" val="m_h_a"/>
  <p:tag name="KSO_WM_UNIT_INDEX" val="1_3_1"/>
  <p:tag name="KSO_WM_UNIT_ID" val="260*m_h_a*1_3_1"/>
  <p:tag name="KSO_WM_UNIT_CLEAR" val="1"/>
  <p:tag name="KSO_WM_UNIT_LAYERLEVEL" val="1_1_1"/>
  <p:tag name="KSO_WM_UNIT_VALUE" val="8"/>
  <p:tag name="KSO_WM_UNIT_HIGHLIGHT" val="0"/>
  <p:tag name="KSO_WM_UNIT_COMPATIBLE" val="0"/>
  <p:tag name="KSO_WM_BEAUTIFY_FLAG" val="#wm#"/>
  <p:tag name="KSO_WM_DIAGRAM_GROUP_CODE" val="m1-1"/>
  <p:tag name="KSO_WM_UNIT_PRESET_TEXT" val="LOREM"/>
  <p:tag name="KSO_WM_UNIT_FILL_FORE_SCHEMECOLOR_INDEX" val="7"/>
  <p:tag name="KSO_WM_UNIT_FILL_TYPE" val="1"/>
  <p:tag name="KSO_WM_UNIT_TEXT_FILL_FORE_SCHEMECOLOR_INDEX" val="14"/>
  <p:tag name="KSO_WM_UNIT_TEXT_FILL_TYPE" val="1"/>
  <p:tag name="KSO_WM_UNIT_USESOURCEFORMAT_APPLY" val="0"/>
</p:tagLst>
</file>

<file path=ppt/tags/tag15.xml><?xml version="1.0" encoding="utf-8"?>
<p:tagLst xmlns:p="http://schemas.openxmlformats.org/presentationml/2006/main">
  <p:tag name="KSO_WM_TAG_VERSION" val="1.0"/>
  <p:tag name="KSO_WM_TEMPLATE_CATEGORY" val="diagram"/>
  <p:tag name="KSO_WM_TEMPLATE_INDEX" val="504"/>
  <p:tag name="KSO_WM_UNIT_TYPE" val="m_i"/>
  <p:tag name="KSO_WM_UNIT_INDEX" val="1_7"/>
  <p:tag name="KSO_WM_UNIT_ID" val="260*m_i*1_7"/>
  <p:tag name="KSO_WM_UNIT_CLEAR" val="1"/>
  <p:tag name="KSO_WM_UNIT_LAYERLEVEL" val="1_1"/>
  <p:tag name="KSO_WM_BEAUTIFY_FLAG" val="#wm#"/>
  <p:tag name="KSO_WM_DIAGRAM_GROUP_CODE" val="m1-1"/>
  <p:tag name="KSO_WM_UNIT_FILL_FORE_SCHEMECOLOR_INDEX" val="7"/>
  <p:tag name="KSO_WM_UNIT_FILL_TYPE" val="1"/>
  <p:tag name="KSO_WM_UNIT_USESOURCEFORMAT_APPLY" val="0"/>
</p:tagLst>
</file>

<file path=ppt/tags/tag16.xml><?xml version="1.0" encoding="utf-8"?>
<p:tagLst xmlns:p="http://schemas.openxmlformats.org/presentationml/2006/main">
  <p:tag name="KSO_WM_TAG_VERSION" val="1.0"/>
  <p:tag name="KSO_WM_TEMPLATE_CATEGORY" val="diagram"/>
  <p:tag name="KSO_WM_TEMPLATE_INDEX" val="504"/>
  <p:tag name="KSO_WM_UNIT_TYPE" val="m_i"/>
  <p:tag name="KSO_WM_UNIT_INDEX" val="1_8"/>
  <p:tag name="KSO_WM_UNIT_ID" val="260*m_i*1_8"/>
  <p:tag name="KSO_WM_UNIT_CLEAR" val="1"/>
  <p:tag name="KSO_WM_UNIT_LAYERLEVEL" val="1_1"/>
  <p:tag name="KSO_WM_BEAUTIFY_FLAG" val="#wm#"/>
  <p:tag name="KSO_WM_DIAGRAM_GROUP_CODE" val="m1-1"/>
  <p:tag name="KSO_WM_UNIT_FILL_FORE_SCHEMECOLOR_INDEX" val="7"/>
  <p:tag name="KSO_WM_UNIT_FILL_TYPE" val="1"/>
  <p:tag name="KSO_WM_UNIT_TEXT_FILL_FORE_SCHEMECOLOR_INDEX" val="14"/>
  <p:tag name="KSO_WM_UNIT_TEXT_FILL_TYPE" val="1"/>
  <p:tag name="KSO_WM_UNIT_USESOURCEFORMAT_APPLY" val="0"/>
</p:tagLst>
</file>

<file path=ppt/tags/tag17.xml><?xml version="1.0" encoding="utf-8"?>
<p:tagLst xmlns:p="http://schemas.openxmlformats.org/presentationml/2006/main">
  <p:tag name="KSO_WM_TAG_VERSION" val="1.0"/>
  <p:tag name="KSO_WM_TEMPLATE_CATEGORY" val="diagram"/>
  <p:tag name="KSO_WM_TEMPLATE_INDEX" val="504"/>
  <p:tag name="KSO_WM_UNIT_TYPE" val="m_h_f"/>
  <p:tag name="KSO_WM_UNIT_INDEX" val="1_3_1"/>
  <p:tag name="KSO_WM_UNIT_ID" val="260*m_h_f*1_3_1"/>
  <p:tag name="KSO_WM_UNIT_CLEAR" val="1"/>
  <p:tag name="KSO_WM_UNIT_LAYERLEVEL" val="1_1_1"/>
  <p:tag name="KSO_WM_UNIT_VALUE" val="14"/>
  <p:tag name="KSO_WM_UNIT_HIGHLIGHT" val="0"/>
  <p:tag name="KSO_WM_UNIT_COMPATIBLE" val="0"/>
  <p:tag name="KSO_WM_BEAUTIFY_FLAG" val="#wm#"/>
  <p:tag name="KSO_WM_DIAGRAM_GROUP_CODE" val="m1-1"/>
  <p:tag name="KSO_WM_UNIT_PRESET_TEXT" val="Lorem ipsum dolor sit amet"/>
  <p:tag name="KSO_WM_UNIT_TEXT_FILL_FORE_SCHEMECOLOR_INDEX" val="13"/>
  <p:tag name="KSO_WM_UNIT_TEXT_FILL_TYPE" val="1"/>
  <p:tag name="KSO_WM_UNIT_USESOURCEFORMAT_APPLY" val="0"/>
</p:tagLst>
</file>

<file path=ppt/tags/tag2.xml><?xml version="1.0" encoding="utf-8"?>
<p:tagLst xmlns:p="http://schemas.openxmlformats.org/presentationml/2006/main">
  <p:tag name="KSO_WM_TAG_VERSION" val="1.0"/>
  <p:tag name="KSO_WM_TEMPLATE_CATEGORY" val="diagram"/>
  <p:tag name="KSO_WM_TEMPLATE_INDEX" val="504"/>
  <p:tag name="KSO_WM_UNIT_TYPE" val="m_i"/>
  <p:tag name="KSO_WM_UNIT_INDEX" val="1_2"/>
  <p:tag name="KSO_WM_UNIT_ID" val="260*m_i*1_2"/>
  <p:tag name="KSO_WM_UNIT_CLEAR" val="1"/>
  <p:tag name="KSO_WM_UNIT_LAYERLEVEL" val="1_1"/>
  <p:tag name="KSO_WM_BEAUTIFY_FLAG" val="#wm#"/>
  <p:tag name="KSO_WM_DIAGRAM_GROUP_CODE" val="m1-1"/>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KSO_WM_TAG_VERSION" val="1.0"/>
  <p:tag name="KSO_WM_BEAUTIFY_FLAG" val="#wm#"/>
  <p:tag name="KSO_WM_UNIT_TYPE" val="i"/>
  <p:tag name="KSO_WM_UNIT_ID" val="diagram504_3*i*3"/>
  <p:tag name="KSO_WM_TEMPLATE_CATEGORY" val="diagram"/>
  <p:tag name="KSO_WM_TEMPLATE_INDEX" val="504"/>
  <p:tag name="KSO_WM_UNIT_INDEX" val="3"/>
</p:tagLst>
</file>

<file path=ppt/tags/tag4.xml><?xml version="1.0" encoding="utf-8"?>
<p:tagLst xmlns:p="http://schemas.openxmlformats.org/presentationml/2006/main">
  <p:tag name="KSO_WM_TAG_VERSION" val="1.0"/>
  <p:tag name="KSO_WM_TEMPLATE_CATEGORY" val="diagram"/>
  <p:tag name="KSO_WM_TEMPLATE_INDEX" val="504"/>
  <p:tag name="KSO_WM_UNIT_TYPE" val="m_h_f"/>
  <p:tag name="KSO_WM_UNIT_INDEX" val="1_1_1"/>
  <p:tag name="KSO_WM_UNIT_ID" val="260*m_h_f*1_1_1"/>
  <p:tag name="KSO_WM_UNIT_CLEAR" val="1"/>
  <p:tag name="KSO_WM_UNIT_LAYERLEVEL" val="1_1_1"/>
  <p:tag name="KSO_WM_UNIT_VALUE" val="14"/>
  <p:tag name="KSO_WM_UNIT_HIGHLIGHT" val="0"/>
  <p:tag name="KSO_WM_UNIT_COMPATIBLE" val="0"/>
  <p:tag name="KSO_WM_BEAUTIFY_FLAG" val="#wm#"/>
  <p:tag name="KSO_WM_DIAGRAM_GROUP_CODE" val="m1-1"/>
  <p:tag name="KSO_WM_UNIT_PRESET_TEXT" val="Lorem ipsum dolor sit amet"/>
  <p:tag name="KSO_WM_UNIT_TEXT_FILL_FORE_SCHEMECOLOR_INDEX" val="13"/>
  <p:tag name="KSO_WM_UNIT_TEXT_FILL_TYPE" val="1"/>
  <p:tag name="KSO_WM_UNIT_USESOURCEFORMAT_APPLY" val="0"/>
</p:tagLst>
</file>

<file path=ppt/tags/tag5.xml><?xml version="1.0" encoding="utf-8"?>
<p:tagLst xmlns:p="http://schemas.openxmlformats.org/presentationml/2006/main">
  <p:tag name="KSO_WM_TAG_VERSION" val="1.0"/>
  <p:tag name="KSO_WM_TEMPLATE_CATEGORY" val="diagram"/>
  <p:tag name="KSO_WM_TEMPLATE_INDEX" val="504"/>
  <p:tag name="KSO_WM_UNIT_TYPE" val="m_h_a"/>
  <p:tag name="KSO_WM_UNIT_INDEX" val="1_1_1"/>
  <p:tag name="KSO_WM_UNIT_ID" val="260*m_h_a*1_1_1"/>
  <p:tag name="KSO_WM_UNIT_CLEAR" val="1"/>
  <p:tag name="KSO_WM_UNIT_LAYERLEVEL" val="1_1_1"/>
  <p:tag name="KSO_WM_UNIT_VALUE" val="8"/>
  <p:tag name="KSO_WM_UNIT_HIGHLIGHT" val="0"/>
  <p:tag name="KSO_WM_UNIT_COMPATIBLE" val="0"/>
  <p:tag name="KSO_WM_BEAUTIFY_FLAG" val="#wm#"/>
  <p:tag name="KSO_WM_DIAGRAM_GROUP_CODE" val="m1-1"/>
  <p:tag name="KSO_WM_UNIT_PRESET_TEXT" val="LOREM"/>
  <p:tag name="KSO_WM_UNIT_FILL_FORE_SCHEMECOLOR_INDEX" val="5"/>
  <p:tag name="KSO_WM_UNIT_FILL_TYPE" val="1"/>
  <p:tag name="KSO_WM_UNIT_TEXT_FILL_FORE_SCHEMECOLOR_INDEX" val="14"/>
  <p:tag name="KSO_WM_UNIT_TEXT_FILL_TYPE" val="1"/>
  <p:tag name="KSO_WM_UNIT_USESOURCEFORMAT_APPLY" val="0"/>
</p:tagLst>
</file>

<file path=ppt/tags/tag6.xml><?xml version="1.0" encoding="utf-8"?>
<p:tagLst xmlns:p="http://schemas.openxmlformats.org/presentationml/2006/main">
  <p:tag name="KSO_WM_TAG_VERSION" val="1.0"/>
  <p:tag name="KSO_WM_TEMPLATE_CATEGORY" val="diagram"/>
  <p:tag name="KSO_WM_TEMPLATE_INDEX" val="504"/>
  <p:tag name="KSO_WM_UNIT_TYPE" val="m_i"/>
  <p:tag name="KSO_WM_UNIT_INDEX" val="1_3"/>
  <p:tag name="KSO_WM_UNIT_ID" val="260*m_i*1_3"/>
  <p:tag name="KSO_WM_UNIT_CLEAR" val="1"/>
  <p:tag name="KSO_WM_UNIT_LAYERLEVEL" val="1_1"/>
  <p:tag name="KSO_WM_BEAUTIFY_FLAG" val="#wm#"/>
  <p:tag name="KSO_WM_DIAGRAM_GROUP_CODE" val="m1-1"/>
  <p:tag name="KSO_WM_UNIT_FILL_FORE_SCHEMECOLOR_INDEX" val="5"/>
  <p:tag name="KSO_WM_UNIT_FILL_TYPE" val="1"/>
  <p:tag name="KSO_WM_UNIT_USESOURCEFORMAT_APPLY" val="0"/>
</p:tagLst>
</file>

<file path=ppt/tags/tag7.xml><?xml version="1.0" encoding="utf-8"?>
<p:tagLst xmlns:p="http://schemas.openxmlformats.org/presentationml/2006/main">
  <p:tag name="KSO_WM_TAG_VERSION" val="1.0"/>
  <p:tag name="KSO_WM_TEMPLATE_CATEGORY" val="diagram"/>
  <p:tag name="KSO_WM_TEMPLATE_INDEX" val="504"/>
  <p:tag name="KSO_WM_UNIT_TYPE" val="m_i"/>
  <p:tag name="KSO_WM_UNIT_INDEX" val="1_4"/>
  <p:tag name="KSO_WM_UNIT_ID" val="260*m_i*1_4"/>
  <p:tag name="KSO_WM_UNIT_CLEAR" val="1"/>
  <p:tag name="KSO_WM_UNIT_LAYERLEVEL" val="1_1"/>
  <p:tag name="KSO_WM_BEAUTIFY_FLAG" val="#wm#"/>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8.xml><?xml version="1.0" encoding="utf-8"?>
<p:tagLst xmlns:p="http://schemas.openxmlformats.org/presentationml/2006/main">
  <p:tag name="KSO_WM_TAG_VERSION" val="1.0"/>
  <p:tag name="KSO_WM_BEAUTIFY_FLAG" val="#wm#"/>
  <p:tag name="KSO_WM_UNIT_TYPE" val="i"/>
  <p:tag name="KSO_WM_UNIT_ID" val="diagram504_3*i*12"/>
  <p:tag name="KSO_WM_TEMPLATE_CATEGORY" val="diagram"/>
  <p:tag name="KSO_WM_TEMPLATE_INDEX" val="504"/>
  <p:tag name="KSO_WM_UNIT_INDEX" val="12"/>
</p:tagLst>
</file>

<file path=ppt/tags/tag9.xml><?xml version="1.0" encoding="utf-8"?>
<p:tagLst xmlns:p="http://schemas.openxmlformats.org/presentationml/2006/main">
  <p:tag name="KSO_WM_TAG_VERSION" val="1.0"/>
  <p:tag name="KSO_WM_TEMPLATE_CATEGORY" val="diagram"/>
  <p:tag name="KSO_WM_TEMPLATE_INDEX" val="504"/>
  <p:tag name="KSO_WM_UNIT_TYPE" val="m_h_a"/>
  <p:tag name="KSO_WM_UNIT_INDEX" val="1_2_1"/>
  <p:tag name="KSO_WM_UNIT_ID" val="260*m_h_a*1_2_1"/>
  <p:tag name="KSO_WM_UNIT_CLEAR" val="1"/>
  <p:tag name="KSO_WM_UNIT_LAYERLEVEL" val="1_1_1"/>
  <p:tag name="KSO_WM_UNIT_VALUE" val="8"/>
  <p:tag name="KSO_WM_UNIT_HIGHLIGHT" val="0"/>
  <p:tag name="KSO_WM_UNIT_COMPATIBLE" val="0"/>
  <p:tag name="KSO_WM_BEAUTIFY_FLAG" val="#wm#"/>
  <p:tag name="KSO_WM_DIAGRAM_GROUP_CODE" val="m1-1"/>
  <p:tag name="KSO_WM_UNIT_PRESET_TEXT" val="LOREM"/>
  <p:tag name="KSO_WM_UNIT_FILL_FORE_SCHEMECOLOR_INDEX" val="6"/>
  <p:tag name="KSO_WM_UNIT_FILL_TYPE" val="1"/>
  <p:tag name="KSO_WM_UNIT_TEXT_FILL_FORE_SCHEMECOLOR_INDEX" val="14"/>
  <p:tag name="KSO_WM_UNIT_TEXT_FILL_TYPE" val="1"/>
  <p:tag name="KSO_WM_UNIT_USESOURCEFORMAT_APPLY"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3490</Words>
  <Application>WPS 演示</Application>
  <PresentationFormat>全屏显示(4:3)</PresentationFormat>
  <Paragraphs>532</Paragraphs>
  <Slides>32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宋体</vt:lpstr>
      <vt:lpstr>Wingdings</vt:lpstr>
      <vt:lpstr>微软雅黑</vt:lpstr>
      <vt:lpstr>Arial Unicode MS</vt:lpstr>
      <vt:lpstr>Calibri</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Administrator</cp:lastModifiedBy>
  <cp:revision>414</cp:revision>
  <dcterms:created xsi:type="dcterms:W3CDTF">2015-11-23T03:31:00Z</dcterms:created>
  <dcterms:modified xsi:type="dcterms:W3CDTF">2018-07-10T07:36:34Z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